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78" r:id="rId8"/>
    <p:sldId id="264" r:id="rId9"/>
    <p:sldId id="265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7" r:id="rId18"/>
    <p:sldId id="286" r:id="rId19"/>
    <p:sldId id="284" r:id="rId20"/>
    <p:sldId id="282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5" autoAdjust="0"/>
    <p:restoredTop sz="94660"/>
  </p:normalViewPr>
  <p:slideViewPr>
    <p:cSldViewPr snapToGrid="0">
      <p:cViewPr varScale="1">
        <p:scale>
          <a:sx n="188" d="100"/>
          <a:sy n="188" d="100"/>
        </p:scale>
        <p:origin x="480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F3D3-8082-80F5-5976-70D7E0D92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DEFE8-82FB-1B1E-7484-3DD1EB1DE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F726E-30FB-D1A8-1A24-0E080D60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4B1B4-5BCB-678F-D6FB-1AFB8399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559AC-A424-C537-6C8B-41B1B9A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9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7472-40A8-4456-7A92-F5785AB6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47692-C495-D665-8F29-2492A780E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31794-1702-98D1-892A-9D91923B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55900-52B6-7006-FA3C-076780687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E63E7-016B-BB7D-6783-36DD791C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1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9CFF9-C917-55C7-F843-6DF9BC643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4DD9D-DCFD-7E88-216E-54B69C888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5067-E018-360A-0FD0-6B7A9A51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11DD9-7D00-2F9B-6726-1EC57F4F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60CF3-9514-5EC8-5FA2-64111FE7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A298-D754-D810-9FF8-ACCC93C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9072-AACF-0BD9-9B0E-7E423EFFA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D968C-FF6C-FBAF-991E-AA10C66B0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146D5-1C6E-A223-1133-8EF78B13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B296-E0DB-792E-7CC7-A9C2F0E4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C6E9-24E6-2DEB-7DF5-570E15ED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AB95B-1EDA-8C81-DFB0-B29CFDF38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4545-3580-B7B4-5843-A49A3491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AE78B-4EEB-D7F5-6D02-66AEBE46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EF8-9DE0-9564-E716-35960A64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9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0F4F-2042-36AE-14DC-AC493583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63A7-025B-F48C-6711-BB4BC752B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3FDC9-8002-2332-3089-53ED5D958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56DB9-9375-41FF-2525-21C3C302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E7A45-0317-FDB6-8F00-F7251CD89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03E44-2E7E-EA3C-19AF-CAAD5B09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6C2A-496C-AFE7-DDCD-44C8D676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42C80-3B21-4863-C7C9-D2EC161DB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AE772-D7DE-9FD1-5223-D07AA9A91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59088-49C1-124B-7BF7-4FB259A8E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23CF1-5B32-CCCE-1B12-35E28CDF5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1B5E88-480E-42FD-3C75-AF5B216A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88206B-B9FF-7208-8F0F-AA41220D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FD672-0029-A1A0-AB09-27759039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2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427A-1F37-8793-D61D-192D8FD3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EE877-9D86-D56B-19DE-18374F4BD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CBA7A-BF4E-D404-29C3-A49D4693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B2F25-DB6C-77A8-CC00-EC686E33C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4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7CF5E-C803-0AC1-D606-6ADD0AF9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B600C-EF77-5D59-BDE8-A776B668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E2645-BDAF-CE88-669C-C72C7E06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E197-A1B7-3DF1-1ABF-8128A2BD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3B19-7136-4503-9C4C-AAABF4D3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32061-40AE-AE57-E99E-ABE357984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766EB-7E14-C41F-A58C-51D9A22A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3A49E-FFA1-C216-4211-2A7A3CBC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543F-CB71-03F1-51E3-D78E043A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0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2C98-458A-5C4C-5378-5F9C8E8F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E9763-6080-A0FE-C7AB-C58C511F7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C8258-A01C-DC8A-796E-749EB0C47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783C3-275D-8A71-51EA-509E0857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5287A-4403-4256-620C-9A1D9332F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14D13-2424-DCC3-7388-6448885E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5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30C272-B055-1B19-8422-5D2AA525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DF2CB-843A-B865-E218-B9C2C8D8A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498F-955C-D056-7C24-DAEF4E430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CDE03-6DA2-4996-80DF-67BF8D4BEFE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451F-F88A-4E03-7B02-950C38460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8BE46-47EE-D4D6-AF04-F99A18C0E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9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19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45.png"/><Relationship Id="rId5" Type="http://schemas.openxmlformats.org/officeDocument/2006/relationships/image" Target="../media/image16.png"/><Relationship Id="rId10" Type="http://schemas.openxmlformats.org/officeDocument/2006/relationships/image" Target="../media/image55.png"/><Relationship Id="rId4" Type="http://schemas.openxmlformats.org/officeDocument/2006/relationships/image" Target="../media/image9.jp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rcwadaniels/DefiningCutPoints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4A5EE-FAC8-2873-976A-8F7D91685387}"/>
              </a:ext>
            </a:extLst>
          </p:cNvPr>
          <p:cNvSpPr/>
          <p:nvPr/>
        </p:nvSpPr>
        <p:spPr>
          <a:xfrm>
            <a:off x="0" y="1524000"/>
            <a:ext cx="12192000" cy="207803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6D154-76FF-8F9A-B96A-D84F7FEA3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1122363"/>
            <a:ext cx="10569388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Methods for </a:t>
            </a:r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Determination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ED7EA-2237-DC7D-F944-92CCD8C32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Carter W. Daniels, PhD</a:t>
            </a:r>
          </a:p>
          <a:p>
            <a:r>
              <a:rPr lang="en-US" dirty="0"/>
              <a:t>Advisor – Statistics &amp; Modeling</a:t>
            </a:r>
          </a:p>
          <a:p>
            <a:r>
              <a:rPr lang="en-US" dirty="0"/>
              <a:t>Eli Lilly &amp; Co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25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F1C36-492A-864A-ECA3-3582C82BB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7CE09-C78D-3630-532E-EC345B50EDC3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B2FCC0-8B11-1578-1329-C2E683FB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Analysis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F99AB-7C46-580D-6527-8171EEC79E99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5C1765-5FC7-5EE3-1F38-12E433E239BE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4CE07B-855D-A01A-50EC-B5E82D891E7F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C16BA6-10E5-3710-B394-022574CF3D73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91BC19-09D5-5BBC-CD61-ACE44B774C0C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3. S/N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54BDDF-4EF8-9CC0-73BA-17644BDFA1AB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162496-933F-E7F4-8C54-324BB1245768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948E90-BE0D-9B17-AE94-9B49E011B20B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7066F16-A885-B051-C496-3DF9B9A9CA23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95A72C-EBCA-4A5D-BD13-E19A5ACBB5BB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625662-51CE-B9A8-42BF-39E885F8755A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90CD7E-B707-4E76-E78C-A60500E2ADC6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EA548B-7865-CCCA-1A2C-74740FE7F0C7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DB0302-6581-1BE9-CCAC-307EBB93E6FE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E24137-A0CE-EFD0-1D7B-783A6A0CCFE0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/,</a:t>
            </a:r>
            <a:r>
              <a:rPr lang="en-US" sz="1400" dirty="0" err="1"/>
              <a:t>eaNHP</a:t>
            </a:r>
            <a:r>
              <a:rPr lang="en-US" sz="1400" dirty="0"/>
              <a:t>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8568B3-02D5-5B2E-ABC9-3F8A14F2F1C2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E65980-1B65-5A82-CB22-3E46DB1ADCBA}"/>
              </a:ext>
            </a:extLst>
          </p:cNvPr>
          <p:cNvSpPr txBox="1"/>
          <p:nvPr/>
        </p:nvSpPr>
        <p:spPr>
          <a:xfrm>
            <a:off x="6024560" y="810162"/>
            <a:ext cx="6096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Remove outliers identified in prior step. </a:t>
            </a:r>
          </a:p>
          <a:p>
            <a:pPr marL="342900" indent="-342900">
              <a:buAutoNum type="arabicPeriod"/>
            </a:pPr>
            <a:r>
              <a:rPr lang="en-US" dirty="0"/>
              <a:t>Re-estimate prior model and extract BLUPs                 </a:t>
            </a:r>
            <a:r>
              <a:rPr lang="en-US" dirty="0" err="1"/>
              <a:t>BLUPs</a:t>
            </a:r>
            <a:r>
              <a:rPr lang="en-US" dirty="0"/>
              <a:t> = Best Linear Unbiased Predictors; here this refers to the random-intercept estimate for each CYNO</a:t>
            </a:r>
          </a:p>
          <a:p>
            <a:pPr marL="342900" indent="-342900">
              <a:buAutoNum type="arabicPeriod"/>
            </a:pPr>
            <a:r>
              <a:rPr lang="en-US" dirty="0"/>
              <a:t>Conduct Tukey Outlier Test with BLUPs to identify biological outliers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03FE77-725D-4F63-41F1-3B1EFFE7AD29}"/>
              </a:ext>
            </a:extLst>
          </p:cNvPr>
          <p:cNvSpPr txBox="1"/>
          <p:nvPr/>
        </p:nvSpPr>
        <p:spPr>
          <a:xfrm>
            <a:off x="6065850" y="2771605"/>
            <a:ext cx="6253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Model in R Notation</a:t>
            </a:r>
            <a:endParaRPr lang="sv-SE" dirty="0"/>
          </a:p>
          <a:p>
            <a:pPr algn="ctr"/>
            <a:r>
              <a:rPr lang="sv-SE" dirty="0"/>
              <a:t>log10(SNratio)~Plate*Run+(1|Analyst)+(1|CYNOID)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E6FA3E-59C9-7280-320B-8226F00E064F}"/>
              </a:ext>
            </a:extLst>
          </p:cNvPr>
          <p:cNvSpPr txBox="1"/>
          <p:nvPr/>
        </p:nvSpPr>
        <p:spPr>
          <a:xfrm>
            <a:off x="7635378" y="3417936"/>
            <a:ext cx="311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5BBE1-0CAB-A05F-1222-B556CC5C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392" y="3767148"/>
            <a:ext cx="2808403" cy="28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2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F1D41-A2D8-C15A-8362-846D21040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A4E0A9-2F7B-0F9C-2DAD-2B3B70D023C0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EA0426-C2EC-DDF1-C29E-877144DE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Outlier Removal May Not Be Ideal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51261-DE75-D4DD-6BCD-0EEABFEDD0EE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88BA4-CA8F-06D1-D228-1AF7E86D3D7B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6693F3-A284-129B-56BB-E0F08EBD1238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16DFD-239E-67E4-3920-D855BDA29300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64F5E3-57D6-F91E-F0C8-B9EDE0EDE535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C1BA8C-0D78-97D7-0BDA-DDBF72A21F25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2DEEFB-FDC4-2656-4CCE-51F8E174BDC6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774FBD-8990-E0D2-31E3-607063B6211B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88B3E9-C9B7-C794-EA26-87B483E365C2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0B4D-6990-60B1-F61C-CA9E9BED1DAE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4FA6D5-D424-0569-BE49-92734FD9025A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449155-3BDC-8176-0C1D-B50A18759A6B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8542B-76E3-5889-5A9B-9E64586E6EF9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F25DA4-BEE7-41B5-711B-C80629E17BC0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01F391-B9D2-B0FF-2487-BA45B83996A0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/,</a:t>
            </a:r>
            <a:r>
              <a:rPr lang="en-US" sz="1400" dirty="0" err="1"/>
              <a:t>eaNHP</a:t>
            </a:r>
            <a:r>
              <a:rPr lang="en-US" sz="1400" dirty="0"/>
              <a:t>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748548-C66D-0CC2-8028-622360E6FF4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5ABF9-9040-9BD7-45D3-0F54EB425FDF}"/>
              </a:ext>
            </a:extLst>
          </p:cNvPr>
          <p:cNvSpPr txBox="1"/>
          <p:nvPr/>
        </p:nvSpPr>
        <p:spPr>
          <a:xfrm>
            <a:off x="6000752" y="743435"/>
            <a:ext cx="6117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pause here…</a:t>
            </a:r>
          </a:p>
          <a:p>
            <a:pPr marL="342900" indent="-342900">
              <a:buAutoNum type="arabicParenBoth"/>
            </a:pPr>
            <a:r>
              <a:rPr lang="en-US" dirty="0"/>
              <a:t>Inhibition ratio (IR) also starts with an outlier analysis</a:t>
            </a:r>
          </a:p>
          <a:p>
            <a:pPr marL="342900" indent="-342900">
              <a:buAutoNum type="arabicParenBoth"/>
            </a:pPr>
            <a:r>
              <a:rPr lang="en-US" dirty="0"/>
              <a:t>These outlier analyses may not be necessary, and in some cases may throw out useful information (Garlits et al., 2023)</a:t>
            </a:r>
          </a:p>
          <a:p>
            <a:pPr marL="800100" lvl="1" indent="-342900">
              <a:buAutoNum type="arabicParenBoth"/>
            </a:pPr>
            <a:r>
              <a:rPr lang="en-US" dirty="0"/>
              <a:t>The decision of whether to do an outlier analysis should be decided contextually. </a:t>
            </a:r>
          </a:p>
          <a:p>
            <a:pPr marL="342900" indent="-342900">
              <a:buAutoNum type="arabicParenBoth"/>
            </a:pPr>
            <a:r>
              <a:rPr lang="en-US" dirty="0"/>
              <a:t>From here I’m going to jump to determining </a:t>
            </a:r>
            <a:r>
              <a:rPr lang="en-US" dirty="0" err="1"/>
              <a:t>cutpoints</a:t>
            </a:r>
            <a:r>
              <a:rPr lang="en-US" dirty="0"/>
              <a:t> for S/N and IR from the frequentist perspective. </a:t>
            </a:r>
          </a:p>
          <a:p>
            <a:pPr marL="342900" indent="-342900">
              <a:buAutoNum type="arabicParenBoth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AD2C18-2292-FC57-3BD3-84616BF9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24" y="3429000"/>
            <a:ext cx="3172457" cy="33811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70BDFD-0279-EB25-1823-86CD777F9D1B}"/>
              </a:ext>
            </a:extLst>
          </p:cNvPr>
          <p:cNvSpPr txBox="1"/>
          <p:nvPr/>
        </p:nvSpPr>
        <p:spPr>
          <a:xfrm>
            <a:off x="7365442" y="5775251"/>
            <a:ext cx="1477108" cy="28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Garlits et al. (2023)</a:t>
            </a:r>
          </a:p>
        </p:txBody>
      </p:sp>
    </p:spTree>
    <p:extLst>
      <p:ext uri="{BB962C8B-B14F-4D97-AF65-F5344CB8AC3E}">
        <p14:creationId xmlns:p14="http://schemas.microsoft.com/office/powerpoint/2010/main" val="241920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5252-BAD1-A364-EBF7-313086DA8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17D31A-B392-1174-2A48-D5BB590C5DA6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D68626-CA8B-A5C2-1F4B-435A33E3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Determine Screening </a:t>
            </a:r>
            <a:r>
              <a:rPr lang="en-US" dirty="0" err="1">
                <a:solidFill>
                  <a:schemeClr val="bg1"/>
                </a:solidFill>
              </a:rPr>
              <a:t>Cutpoints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B22E5-979B-26E9-C00D-B4077CBF8E11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4B229F-8198-5BD4-72F8-2300EDA08E0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8EB4AF-32BE-65EC-CC8F-F584C179E862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E6B099-F863-C1E6-A9F5-D49A61FDDD61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6F566C-D81E-D70A-3B9B-0CD5627D4DAA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49238D-B4C3-E8DB-D648-D8592F22EAFC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780DF6-EB0B-E0B3-3FF3-E962F8E0FE17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4. Determine </a:t>
            </a:r>
            <a:r>
              <a:rPr lang="en-US" b="1" dirty="0" err="1">
                <a:solidFill>
                  <a:schemeClr val="accent3"/>
                </a:solidFill>
              </a:rPr>
              <a:t>Cutpoints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A612073-36FA-6C27-6CEC-CA3271B20DFD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E7D903-1C66-416C-C057-ED3739B110AB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80D39-C99A-C96B-7298-738E1A07193F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3BDC1A-BD78-EA55-0D02-A1DDC47179DE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BF7228-AB89-8DC0-73FE-863C8296ECAD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226031-B5AC-F4B3-475B-3104CA21A7BB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01A723-3672-C8ED-063E-C13A3F7B19C2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843273-C761-1037-B349-2DB8AB4B792F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/NHP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660F9E-01FB-AEDD-4ED0-1055B8A9E92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F9BB31F-6E15-746D-153D-DADC0126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0" b="4808"/>
          <a:stretch/>
        </p:blipFill>
        <p:spPr>
          <a:xfrm>
            <a:off x="8140154" y="1248936"/>
            <a:ext cx="2373345" cy="2932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234DAA-BA72-9A0A-3EB1-8902D0642374}"/>
              </a:ext>
            </a:extLst>
          </p:cNvPr>
          <p:cNvSpPr txBox="1"/>
          <p:nvPr/>
        </p:nvSpPr>
        <p:spPr>
          <a:xfrm>
            <a:off x="8270212" y="4018941"/>
            <a:ext cx="1899138" cy="383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Log(S/N Ratio)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9A7E20A8-51C9-7A29-0A48-1F830408C866}"/>
              </a:ext>
            </a:extLst>
          </p:cNvPr>
          <p:cNvSpPr/>
          <p:nvPr/>
        </p:nvSpPr>
        <p:spPr>
          <a:xfrm>
            <a:off x="8502839" y="4612193"/>
            <a:ext cx="1560635" cy="940647"/>
          </a:xfrm>
          <a:prstGeom prst="flowChartDecisio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Normal?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64892-A54B-613F-58DE-91C5BF9BBCCA}"/>
              </a:ext>
            </a:extLst>
          </p:cNvPr>
          <p:cNvSpPr txBox="1"/>
          <p:nvPr/>
        </p:nvSpPr>
        <p:spPr>
          <a:xfrm>
            <a:off x="6169422" y="5454262"/>
            <a:ext cx="232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Parametric CP</a:t>
            </a:r>
          </a:p>
          <a:p>
            <a:pPr algn="ctr"/>
            <a:r>
              <a:rPr lang="en-US" dirty="0"/>
              <a:t>Mean + 1.645*SD</a:t>
            </a:r>
          </a:p>
          <a:p>
            <a:pPr algn="ctr"/>
            <a:r>
              <a:rPr lang="en-US" dirty="0"/>
              <a:t>Median + 1.645*MAD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05F4E-CF12-3328-FC62-EB7D978D0C65}"/>
              </a:ext>
            </a:extLst>
          </p:cNvPr>
          <p:cNvSpPr txBox="1"/>
          <p:nvPr/>
        </p:nvSpPr>
        <p:spPr>
          <a:xfrm>
            <a:off x="10209125" y="5592762"/>
            <a:ext cx="190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Non-Parametric</a:t>
            </a:r>
          </a:p>
          <a:p>
            <a:pPr algn="ctr"/>
            <a:r>
              <a:rPr lang="en-US" dirty="0"/>
              <a:t>90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959B65-1AA6-7D2B-17B7-725B103EA179}"/>
              </a:ext>
            </a:extLst>
          </p:cNvPr>
          <p:cNvCxnSpPr>
            <a:cxnSpLocks/>
            <a:stCxn id="8" idx="1"/>
            <a:endCxn id="17" idx="0"/>
          </p:cNvCxnSpPr>
          <p:nvPr/>
        </p:nvCxnSpPr>
        <p:spPr>
          <a:xfrm rot="10800000" flipV="1">
            <a:off x="7334249" y="5082516"/>
            <a:ext cx="1168591" cy="3717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5E4BAED-A1A2-9FD3-60B4-6310F29CAFC9}"/>
              </a:ext>
            </a:extLst>
          </p:cNvPr>
          <p:cNvCxnSpPr>
            <a:stCxn id="8" idx="3"/>
            <a:endCxn id="19" idx="0"/>
          </p:cNvCxnSpPr>
          <p:nvPr/>
        </p:nvCxnSpPr>
        <p:spPr>
          <a:xfrm>
            <a:off x="10063474" y="5082517"/>
            <a:ext cx="1096240" cy="5102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39A700-66E4-C142-C5FD-6DEE254BE5E7}"/>
              </a:ext>
            </a:extLst>
          </p:cNvPr>
          <p:cNvSpPr txBox="1"/>
          <p:nvPr/>
        </p:nvSpPr>
        <p:spPr>
          <a:xfrm>
            <a:off x="7636747" y="4744219"/>
            <a:ext cx="6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71DB-2DC9-69B8-DC79-792CE0F4818D}"/>
              </a:ext>
            </a:extLst>
          </p:cNvPr>
          <p:cNvSpPr txBox="1"/>
          <p:nvPr/>
        </p:nvSpPr>
        <p:spPr>
          <a:xfrm>
            <a:off x="10093618" y="4753106"/>
            <a:ext cx="6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1D94A0-33B0-2A2C-35A8-6B07536D2FB7}"/>
              </a:ext>
            </a:extLst>
          </p:cNvPr>
          <p:cNvSpPr txBox="1"/>
          <p:nvPr/>
        </p:nvSpPr>
        <p:spPr>
          <a:xfrm>
            <a:off x="10030294" y="2030123"/>
            <a:ext cx="208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SCP should have a 5% FP rate with 90% confidence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CA297C-B7AC-8D2A-ADE4-B45E2D3012D9}"/>
              </a:ext>
            </a:extLst>
          </p:cNvPr>
          <p:cNvSpPr txBox="1"/>
          <p:nvPr/>
        </p:nvSpPr>
        <p:spPr>
          <a:xfrm>
            <a:off x="7852837" y="538500"/>
            <a:ext cx="35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S/N calculated per CYNO and then distribution assessed </a:t>
            </a:r>
          </a:p>
        </p:txBody>
      </p:sp>
    </p:spTree>
    <p:extLst>
      <p:ext uri="{BB962C8B-B14F-4D97-AF65-F5344CB8AC3E}">
        <p14:creationId xmlns:p14="http://schemas.microsoft.com/office/powerpoint/2010/main" val="336332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D937-9B50-E532-BD03-2F76A025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C3F94-1A05-07CC-D1D7-970E8BA62CBB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527E92-9920-0B12-AD2B-09A64F44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Determine Confirmatory </a:t>
            </a:r>
            <a:r>
              <a:rPr lang="en-US" dirty="0" err="1">
                <a:solidFill>
                  <a:schemeClr val="bg1"/>
                </a:solidFill>
              </a:rPr>
              <a:t>Cutpoints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A86BE-AAEB-DD17-F63A-A4840FC647E0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8F05B0-7418-6C9C-3D73-CB6CB9A63D0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617C0C-A705-19A2-6ED6-23E7A5E3A27B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/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2C4287-3F97-9675-B64E-1FAACB1EE706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C6DDFF-DF73-E31F-40B3-7C56C73BA539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4F68A3-1B9B-13C6-A7B4-11C59484C8D9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73A4F4-9507-8C5A-9D5D-1E2D635A3DA7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A9F7FC-8883-73BC-DE04-CE761ED6E96B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165E13-921B-C543-052B-6BBC595E884D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7CAD95-9EC1-89A0-C1EE-F599E52C5A51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6F3922-E17A-B0CF-43F1-3944EB41DC3A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549488-BCFD-59D6-A50B-7EBBBD4E308E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24E43-0E50-3DEB-10E2-2ED569194941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890FF43-E27A-F556-28F4-CBFCDE3546E4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4. Determine </a:t>
            </a:r>
            <a:r>
              <a:rPr lang="en-US" b="1" dirty="0" err="1">
                <a:solidFill>
                  <a:schemeClr val="accent3"/>
                </a:solidFill>
              </a:rPr>
              <a:t>Cutpoints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B79A0D-E6D1-5166-24DC-F81B51453627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/NHP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BFFAA5-4F6F-115B-3B6A-ED2A0A72DA80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BD0F2988-0789-244A-D1F1-F54ADB60DEBC}"/>
              </a:ext>
            </a:extLst>
          </p:cNvPr>
          <p:cNvSpPr/>
          <p:nvPr/>
        </p:nvSpPr>
        <p:spPr>
          <a:xfrm>
            <a:off x="8502839" y="4612193"/>
            <a:ext cx="1560635" cy="940647"/>
          </a:xfrm>
          <a:prstGeom prst="flowChartDecisio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Normal?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BE98D-437D-DC3C-B647-196C2888D898}"/>
              </a:ext>
            </a:extLst>
          </p:cNvPr>
          <p:cNvSpPr txBox="1"/>
          <p:nvPr/>
        </p:nvSpPr>
        <p:spPr>
          <a:xfrm>
            <a:off x="6169422" y="5454262"/>
            <a:ext cx="232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Parametric CP</a:t>
            </a:r>
          </a:p>
          <a:p>
            <a:pPr algn="ctr"/>
            <a:r>
              <a:rPr lang="en-US" dirty="0"/>
              <a:t>Mean + 2.33*SD</a:t>
            </a:r>
          </a:p>
          <a:p>
            <a:pPr algn="ctr"/>
            <a:r>
              <a:rPr lang="en-US" dirty="0"/>
              <a:t>Median + 2.33*MAD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F0175-FF9B-6736-AF95-105D0729CFEB}"/>
              </a:ext>
            </a:extLst>
          </p:cNvPr>
          <p:cNvSpPr txBox="1"/>
          <p:nvPr/>
        </p:nvSpPr>
        <p:spPr>
          <a:xfrm>
            <a:off x="10209125" y="5592762"/>
            <a:ext cx="190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Non-Parametric</a:t>
            </a:r>
          </a:p>
          <a:p>
            <a:pPr algn="ctr"/>
            <a:r>
              <a:rPr lang="en-US" dirty="0"/>
              <a:t>99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B9A3C38-ACB4-CEEB-9231-A65BC0BC760D}"/>
              </a:ext>
            </a:extLst>
          </p:cNvPr>
          <p:cNvCxnSpPr>
            <a:cxnSpLocks/>
            <a:stCxn id="8" idx="1"/>
            <a:endCxn id="17" idx="0"/>
          </p:cNvCxnSpPr>
          <p:nvPr/>
        </p:nvCxnSpPr>
        <p:spPr>
          <a:xfrm rot="10800000" flipV="1">
            <a:off x="7334249" y="5082516"/>
            <a:ext cx="1168591" cy="3717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1C3A828-EDB6-D944-DED7-E1E13298ECBF}"/>
              </a:ext>
            </a:extLst>
          </p:cNvPr>
          <p:cNvCxnSpPr>
            <a:stCxn id="8" idx="3"/>
            <a:endCxn id="19" idx="0"/>
          </p:cNvCxnSpPr>
          <p:nvPr/>
        </p:nvCxnSpPr>
        <p:spPr>
          <a:xfrm>
            <a:off x="10063474" y="5082517"/>
            <a:ext cx="1096240" cy="5102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2A186A-ED2B-D248-7438-1853CDE9CC93}"/>
              </a:ext>
            </a:extLst>
          </p:cNvPr>
          <p:cNvSpPr txBox="1"/>
          <p:nvPr/>
        </p:nvSpPr>
        <p:spPr>
          <a:xfrm>
            <a:off x="7636747" y="4744219"/>
            <a:ext cx="6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78591-F677-C923-3F89-EE231A6CCF95}"/>
              </a:ext>
            </a:extLst>
          </p:cNvPr>
          <p:cNvSpPr txBox="1"/>
          <p:nvPr/>
        </p:nvSpPr>
        <p:spPr>
          <a:xfrm>
            <a:off x="10093618" y="4753106"/>
            <a:ext cx="6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8EE654-7663-5959-B88B-6B614AA0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0" b="4808"/>
          <a:stretch/>
        </p:blipFill>
        <p:spPr>
          <a:xfrm>
            <a:off x="8140154" y="1248936"/>
            <a:ext cx="2373345" cy="2932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7287C1-A36F-2627-2E7A-FE4C2BFD3207}"/>
              </a:ext>
            </a:extLst>
          </p:cNvPr>
          <p:cNvSpPr txBox="1"/>
          <p:nvPr/>
        </p:nvSpPr>
        <p:spPr>
          <a:xfrm>
            <a:off x="8333587" y="4009908"/>
            <a:ext cx="1899138" cy="383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IR Ratio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285EFC-C199-D258-1EF5-EA2817E0A0FD}"/>
              </a:ext>
            </a:extLst>
          </p:cNvPr>
          <p:cNvSpPr txBox="1"/>
          <p:nvPr/>
        </p:nvSpPr>
        <p:spPr>
          <a:xfrm>
            <a:off x="10030294" y="2030123"/>
            <a:ext cx="208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CCP should have a 1% FP rate with 80% confidence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6135FD-AD95-102D-15E6-C3E85DA83D45}"/>
              </a:ext>
            </a:extLst>
          </p:cNvPr>
          <p:cNvSpPr txBox="1"/>
          <p:nvPr/>
        </p:nvSpPr>
        <p:spPr>
          <a:xfrm>
            <a:off x="7852837" y="538500"/>
            <a:ext cx="35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IR calculated per CYNO and then distribution assessed </a:t>
            </a:r>
          </a:p>
        </p:txBody>
      </p:sp>
    </p:spTree>
    <p:extLst>
      <p:ext uri="{BB962C8B-B14F-4D97-AF65-F5344CB8AC3E}">
        <p14:creationId xmlns:p14="http://schemas.microsoft.com/office/powerpoint/2010/main" val="153896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5F96-EDE1-A04B-B0C8-FDD142AA2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66F71-B9DB-6FB2-87B1-2746C1948886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510CD0-B850-3A29-2FE4-1BA7179F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Alternative: Extreme Value Theory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F9C97-35FF-6EB1-9EAC-B5180F0F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0" b="4808"/>
          <a:stretch/>
        </p:blipFill>
        <p:spPr>
          <a:xfrm>
            <a:off x="1820813" y="1155992"/>
            <a:ext cx="2933701" cy="3460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99A4-C79C-0D4D-BF37-65E475C57201}"/>
              </a:ext>
            </a:extLst>
          </p:cNvPr>
          <p:cNvSpPr txBox="1"/>
          <p:nvPr/>
        </p:nvSpPr>
        <p:spPr>
          <a:xfrm>
            <a:off x="2109701" y="4455879"/>
            <a:ext cx="2342270" cy="383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Log(S/N Ratio)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D3C0-1CEA-0DA1-A2CD-336305121766}"/>
              </a:ext>
            </a:extLst>
          </p:cNvPr>
          <p:cNvSpPr txBox="1"/>
          <p:nvPr/>
        </p:nvSpPr>
        <p:spPr>
          <a:xfrm>
            <a:off x="5507048" y="670051"/>
            <a:ext cx="6397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The parametric approach (read: normal distribution) overly relies on the </a:t>
            </a:r>
            <a:r>
              <a:rPr lang="en-US" dirty="0">
                <a:solidFill>
                  <a:schemeClr val="accent1"/>
                </a:solidFill>
              </a:rPr>
              <a:t>center mass of the distribution </a:t>
            </a:r>
            <a:r>
              <a:rPr lang="en-US" dirty="0"/>
              <a:t>when what we care about are </a:t>
            </a:r>
            <a:r>
              <a:rPr lang="en-US" dirty="0">
                <a:solidFill>
                  <a:srgbClr val="FF0000"/>
                </a:solidFill>
              </a:rPr>
              <a:t>the tails –- the extreme values</a:t>
            </a:r>
            <a:r>
              <a:rPr lang="en-US" dirty="0"/>
              <a:t>. Additionally, non-parametric approaches are known to be sensitive to sample size and may in some cases be underpowered.</a:t>
            </a:r>
          </a:p>
          <a:p>
            <a:endParaRPr lang="en-US" dirty="0"/>
          </a:p>
          <a:p>
            <a:r>
              <a:rPr lang="en-US" dirty="0"/>
              <a:t>We may be essentially misfitting the data, leading to an misestimated </a:t>
            </a:r>
            <a:r>
              <a:rPr lang="en-US" dirty="0" err="1"/>
              <a:t>cutpoint</a:t>
            </a:r>
            <a:r>
              <a:rPr lang="en-US" dirty="0"/>
              <a:t> (exacerbated by outlier removal) </a:t>
            </a:r>
          </a:p>
          <a:p>
            <a:endParaRPr lang="en-US" dirty="0"/>
          </a:p>
          <a:p>
            <a:r>
              <a:rPr lang="en-US" dirty="0"/>
              <a:t>Pugh (2024) also raised this concern, further noting that </a:t>
            </a:r>
            <a:r>
              <a:rPr lang="en-US" b="1" dirty="0"/>
              <a:t>this issue is compounded when new tests are being developed and there is little information on the prevalence or separation of positive and negative controls.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BC057F-5C45-02A0-77B5-FE7217E8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339" y="5510491"/>
            <a:ext cx="3566469" cy="1120237"/>
          </a:xfrm>
          <a:prstGeom prst="rect">
            <a:avLst/>
          </a:prstGeom>
        </p:spPr>
      </p:pic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BD21E799-ED6B-F575-A52E-CDC63A45D5B3}"/>
              </a:ext>
            </a:extLst>
          </p:cNvPr>
          <p:cNvSpPr/>
          <p:nvPr/>
        </p:nvSpPr>
        <p:spPr>
          <a:xfrm>
            <a:off x="2649488" y="1241853"/>
            <a:ext cx="1105319" cy="3104940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05FD3F8-A66C-A858-246F-F7251104B275}"/>
              </a:ext>
            </a:extLst>
          </p:cNvPr>
          <p:cNvSpPr/>
          <p:nvPr/>
        </p:nvSpPr>
        <p:spPr>
          <a:xfrm>
            <a:off x="3704565" y="3522828"/>
            <a:ext cx="747406" cy="8638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2BF5E7-4C69-77B4-C057-6943D293C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813" y="5733156"/>
            <a:ext cx="2250230" cy="6221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F1BE4-536E-9A97-44F9-0AAB7319FB00}"/>
              </a:ext>
            </a:extLst>
          </p:cNvPr>
          <p:cNvSpPr txBox="1"/>
          <p:nvPr/>
        </p:nvSpPr>
        <p:spPr>
          <a:xfrm>
            <a:off x="980551" y="5101542"/>
            <a:ext cx="212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Pareto Distribution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12A616-B44F-FAFD-E887-2E0F829BAC1C}"/>
              </a:ext>
            </a:extLst>
          </p:cNvPr>
          <p:cNvSpPr txBox="1"/>
          <p:nvPr/>
        </p:nvSpPr>
        <p:spPr>
          <a:xfrm>
            <a:off x="5261955" y="5405386"/>
            <a:ext cx="2513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Approximation for small 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5DC4981-AFC3-42FA-FA26-C6CFEABA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408" y="6386185"/>
            <a:ext cx="1386960" cy="26672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BB1521-DE4F-9F79-A561-973C22039435}"/>
              </a:ext>
            </a:extLst>
          </p:cNvPr>
          <p:cNvCxnSpPr>
            <a:cxnSpLocks/>
          </p:cNvCxnSpPr>
          <p:nvPr/>
        </p:nvCxnSpPr>
        <p:spPr>
          <a:xfrm>
            <a:off x="7265773" y="6070610"/>
            <a:ext cx="664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14D769-3A08-8C8A-F81B-672276287BDC}"/>
              </a:ext>
            </a:extLst>
          </p:cNvPr>
          <p:cNvCxnSpPr/>
          <p:nvPr/>
        </p:nvCxnSpPr>
        <p:spPr>
          <a:xfrm>
            <a:off x="4247072" y="6060064"/>
            <a:ext cx="101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73B4F85-356F-0FF3-C506-492B61F9DCF1}"/>
              </a:ext>
            </a:extLst>
          </p:cNvPr>
          <p:cNvSpPr txBox="1"/>
          <p:nvPr/>
        </p:nvSpPr>
        <p:spPr>
          <a:xfrm>
            <a:off x="1638146" y="502687"/>
            <a:ext cx="35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S/N calculated per CYNO and then distribution assessed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97A13-29E5-13DC-DEC6-47D347705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90" y="5477932"/>
            <a:ext cx="1680523" cy="113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BF381-E1B9-0782-ED3E-BF41AB34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62ED27-E02A-35B5-ACAC-A0B9F9D761E0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7D1EBD-AFB1-7B84-8B48-1267EB6B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Alternative: Bayesian Estimation of </a:t>
            </a:r>
            <a:r>
              <a:rPr lang="en-US" dirty="0" err="1">
                <a:solidFill>
                  <a:schemeClr val="bg1"/>
                </a:solidFill>
              </a:rPr>
              <a:t>exGuassian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A09A6-9B9B-F8CB-BC7F-ADC8082A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0" b="4808"/>
          <a:stretch/>
        </p:blipFill>
        <p:spPr>
          <a:xfrm>
            <a:off x="1974766" y="1053061"/>
            <a:ext cx="2415579" cy="2984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FBC64-69DC-2ABA-7249-6E26F5311986}"/>
              </a:ext>
            </a:extLst>
          </p:cNvPr>
          <p:cNvSpPr txBox="1"/>
          <p:nvPr/>
        </p:nvSpPr>
        <p:spPr>
          <a:xfrm>
            <a:off x="2232986" y="3885859"/>
            <a:ext cx="1899138" cy="383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Log(S/N 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709D1-7D24-5BA9-E365-ACBB34C0B464}"/>
              </a:ext>
            </a:extLst>
          </p:cNvPr>
          <p:cNvSpPr txBox="1"/>
          <p:nvPr/>
        </p:nvSpPr>
        <p:spPr>
          <a:xfrm>
            <a:off x="1773584" y="526785"/>
            <a:ext cx="35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S/N calculated per CYNO and then distribution assessed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5614FE-4ED2-E61C-086C-11B0A98B9162}"/>
              </a:ext>
            </a:extLst>
          </p:cNvPr>
          <p:cNvCxnSpPr>
            <a:stCxn id="6" idx="3"/>
          </p:cNvCxnSpPr>
          <p:nvPr/>
        </p:nvCxnSpPr>
        <p:spPr>
          <a:xfrm flipV="1">
            <a:off x="5360846" y="849950"/>
            <a:ext cx="1602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9DDAD-BD7C-626E-96D0-85C9325E44A0}"/>
              </a:ext>
            </a:extLst>
          </p:cNvPr>
          <p:cNvSpPr txBox="1"/>
          <p:nvPr/>
        </p:nvSpPr>
        <p:spPr>
          <a:xfrm>
            <a:off x="7169449" y="572951"/>
            <a:ext cx="341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Parametric, Non-Parametric, Extreme-Value are </a:t>
            </a:r>
            <a:r>
              <a:rPr lang="en-US" b="1" dirty="0"/>
              <a:t>lossy procedures because we’re relying on the mean per CYNO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A67D96-671A-9914-96F1-8FE24699E4DE}"/>
              </a:ext>
            </a:extLst>
          </p:cNvPr>
          <p:cNvSpPr txBox="1"/>
          <p:nvPr/>
        </p:nvSpPr>
        <p:spPr>
          <a:xfrm>
            <a:off x="4722725" y="1944544"/>
            <a:ext cx="7469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LeBlond et al. (2022) argue in their book chapter “</a:t>
            </a:r>
            <a:r>
              <a:rPr lang="en-US" b="1" dirty="0"/>
              <a:t>A non-normal Bayesian Model for Estimation and Comparison of Immunogenicity Screening Assay Cut Points</a:t>
            </a:r>
            <a:r>
              <a:rPr lang="en-US" dirty="0"/>
              <a:t>” that an approach that uses replicate level data and models both the center mass and tails is the </a:t>
            </a:r>
            <a:r>
              <a:rPr lang="en-US" b="1" dirty="0" err="1"/>
              <a:t>exGaussian</a:t>
            </a:r>
            <a:r>
              <a:rPr lang="en-US" b="1" dirty="0"/>
              <a:t> distribution </a:t>
            </a:r>
            <a:r>
              <a:rPr lang="en-US" dirty="0"/>
              <a:t>(originating from time-to-event studies in Psychology, Luce 1986)</a:t>
            </a:r>
          </a:p>
          <a:p>
            <a:endParaRPr lang="en-US" dirty="0"/>
          </a:p>
          <a:p>
            <a:r>
              <a:rPr lang="en-US" dirty="0"/>
              <a:t>Additionally, the output of a Bayesian procedure is a </a:t>
            </a:r>
            <a:r>
              <a:rPr lang="en-US" b="1" i="1" u="sng" dirty="0"/>
              <a:t>distribution</a:t>
            </a:r>
            <a:r>
              <a:rPr lang="en-US" i="1" dirty="0"/>
              <a:t> </a:t>
            </a:r>
            <a:r>
              <a:rPr lang="en-US" dirty="0"/>
              <a:t>and thus is better for at-risk decision making like determining if ADAs are present. </a:t>
            </a:r>
            <a:endParaRPr lang="en-US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59C126-8BBD-5AE1-A71C-B2860B35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2" y="4424624"/>
            <a:ext cx="2433376" cy="24333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727B61-7AAC-B6D9-3C14-6FE331CCDC26}"/>
              </a:ext>
            </a:extLst>
          </p:cNvPr>
          <p:cNvSpPr txBox="1"/>
          <p:nvPr/>
        </p:nvSpPr>
        <p:spPr>
          <a:xfrm>
            <a:off x="170822" y="4269240"/>
            <a:ext cx="25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exGaussian</a:t>
            </a:r>
            <a:r>
              <a:rPr lang="en-US" dirty="0"/>
              <a:t> (Wikipedia)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E22188-FD58-015A-735E-65AFE5CE303F}"/>
              </a:ext>
            </a:extLst>
          </p:cNvPr>
          <p:cNvCxnSpPr>
            <a:stCxn id="15" idx="3"/>
          </p:cNvCxnSpPr>
          <p:nvPr/>
        </p:nvCxnSpPr>
        <p:spPr>
          <a:xfrm>
            <a:off x="2604198" y="5641312"/>
            <a:ext cx="1264417" cy="1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171C9DE-7289-AC8E-8408-B3E36F02A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704" y="5804939"/>
            <a:ext cx="4453601" cy="580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64DF73-C7E2-C9BD-E03C-52A68E05FFA7}"/>
                  </a:ext>
                </a:extLst>
              </p:cNvPr>
              <p:cNvSpPr txBox="1"/>
              <p:nvPr/>
            </p:nvSpPr>
            <p:spPr>
              <a:xfrm>
                <a:off x="4132124" y="5175736"/>
                <a:ext cx="4332853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64DF73-C7E2-C9BD-E03C-52A68E05F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24" y="5175736"/>
                <a:ext cx="4332853" cy="282257"/>
              </a:xfrm>
              <a:prstGeom prst="rect">
                <a:avLst/>
              </a:prstGeom>
              <a:blipFill>
                <a:blip r:embed="rId5"/>
                <a:stretch>
                  <a:fillRect l="-141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7A51A69C-12D1-5CFC-7F51-8CCC5FAEFE99}"/>
              </a:ext>
            </a:extLst>
          </p:cNvPr>
          <p:cNvSpPr/>
          <p:nvPr/>
        </p:nvSpPr>
        <p:spPr>
          <a:xfrm>
            <a:off x="4091932" y="5109258"/>
            <a:ext cx="2871576" cy="447756"/>
          </a:xfrm>
          <a:prstGeom prst="flowChartProcess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B0F83F-9D99-70C6-B42A-AE81D6C6C375}"/>
              </a:ext>
            </a:extLst>
          </p:cNvPr>
          <p:cNvSpPr txBox="1"/>
          <p:nvPr/>
        </p:nvSpPr>
        <p:spPr>
          <a:xfrm>
            <a:off x="4248375" y="5562272"/>
            <a:ext cx="229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Subject-specific variation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1359C-106F-9FBB-341B-BDFD4C62A05D}"/>
              </a:ext>
            </a:extLst>
          </p:cNvPr>
          <p:cNvSpPr txBox="1"/>
          <p:nvPr/>
        </p:nvSpPr>
        <p:spPr>
          <a:xfrm>
            <a:off x="6835563" y="4986036"/>
            <a:ext cx="229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Analytical variation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178214-4A81-2E19-A409-8159023F34F9}"/>
              </a:ext>
            </a:extLst>
          </p:cNvPr>
          <p:cNvCxnSpPr>
            <a:cxnSpLocks/>
          </p:cNvCxnSpPr>
          <p:nvPr/>
        </p:nvCxnSpPr>
        <p:spPr>
          <a:xfrm>
            <a:off x="8353530" y="5641312"/>
            <a:ext cx="1234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59B27F0-3E04-B82B-76D7-2AF90CEBC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5002" y="5509662"/>
            <a:ext cx="998307" cy="510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186C33-92B5-88E8-CDCC-B81CDE5CD3F7}"/>
                  </a:ext>
                </a:extLst>
              </p:cNvPr>
              <p:cNvSpPr txBox="1"/>
              <p:nvPr/>
            </p:nvSpPr>
            <p:spPr>
              <a:xfrm>
                <a:off x="5328062" y="4699820"/>
                <a:ext cx="19828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186C33-92B5-88E8-CDCC-B81CDE5CD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062" y="4699820"/>
                <a:ext cx="1982851" cy="276999"/>
              </a:xfrm>
              <a:prstGeom prst="rect">
                <a:avLst/>
              </a:prstGeom>
              <a:blipFill>
                <a:blip r:embed="rId7"/>
                <a:stretch>
                  <a:fillRect l="-2769" r="-123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89F76803-A33F-7B5C-100E-08D46A7D4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702" y="4901685"/>
            <a:ext cx="2065199" cy="55630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C0A62E2-5CF4-8C82-2F73-ED3DFDA5D884}"/>
              </a:ext>
            </a:extLst>
          </p:cNvPr>
          <p:cNvSpPr txBox="1"/>
          <p:nvPr/>
        </p:nvSpPr>
        <p:spPr>
          <a:xfrm>
            <a:off x="9411315" y="6106810"/>
            <a:ext cx="256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 = 90</a:t>
            </a:r>
            <a:r>
              <a:rPr lang="en-US" baseline="30000" dirty="0"/>
              <a:t>th</a:t>
            </a:r>
            <a:r>
              <a:rPr lang="en-US" dirty="0"/>
              <a:t> percentile of Posterior </a:t>
            </a:r>
            <a:r>
              <a:rPr lang="en-US" dirty="0" err="1"/>
              <a:t>ExGaussian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6" grpId="0"/>
      <p:bldP spid="32" grpId="0" animBg="1"/>
      <p:bldP spid="34" grpId="0"/>
      <p:bldP spid="35" grpId="0"/>
      <p:bldP spid="46" grpId="0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B1B5A-4313-2651-3CE2-DB9BB107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B5A4E-8307-DEB0-90AB-8D9BC55A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1" y="1432301"/>
            <a:ext cx="3558767" cy="3558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5AB6DC-B59E-9AD1-51C6-B1AAE9F20FDF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334F24-3480-4621-0365-B7C1D2A9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Screening </a:t>
            </a:r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434BC-79D9-6071-86EF-4C7C643878ED}"/>
              </a:ext>
            </a:extLst>
          </p:cNvPr>
          <p:cNvSpPr txBox="1"/>
          <p:nvPr/>
        </p:nvSpPr>
        <p:spPr>
          <a:xfrm>
            <a:off x="-299776" y="679232"/>
            <a:ext cx="48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 Distribution of Mean CYNO S/N </a:t>
            </a:r>
          </a:p>
          <a:p>
            <a:pPr algn="ctr"/>
            <a:r>
              <a:rPr lang="en-US" dirty="0"/>
              <a:t>with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3B95B-04F6-40D8-66C4-F487CB6AB7B0}"/>
              </a:ext>
            </a:extLst>
          </p:cNvPr>
          <p:cNvSpPr txBox="1"/>
          <p:nvPr/>
        </p:nvSpPr>
        <p:spPr>
          <a:xfrm>
            <a:off x="692785" y="1940617"/>
            <a:ext cx="1052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Bayes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Mean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Pareto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Median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3A90C-7CB4-7C76-12AD-5B92854BB8C9}"/>
              </a:ext>
            </a:extLst>
          </p:cNvPr>
          <p:cNvSpPr txBox="1"/>
          <p:nvPr/>
        </p:nvSpPr>
        <p:spPr>
          <a:xfrm>
            <a:off x="3580563" y="679232"/>
            <a:ext cx="48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 Distribution of CYNO S/N Replicates </a:t>
            </a:r>
          </a:p>
          <a:p>
            <a:pPr algn="ctr"/>
            <a:r>
              <a:rPr lang="en-US" dirty="0"/>
              <a:t>with </a:t>
            </a:r>
            <a:r>
              <a:rPr lang="en-US" dirty="0" err="1"/>
              <a:t>cutpoints</a:t>
            </a:r>
            <a:r>
              <a:rPr lang="en-US" dirty="0"/>
              <a:t> from (1)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850F7-0233-B3C8-C8C3-36342D96A95D}"/>
              </a:ext>
            </a:extLst>
          </p:cNvPr>
          <p:cNvSpPr txBox="1"/>
          <p:nvPr/>
        </p:nvSpPr>
        <p:spPr>
          <a:xfrm>
            <a:off x="7646795" y="679232"/>
            <a:ext cx="48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(3) Recalculation of Non-Bayes CPs using replicates rather than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C68831-CF85-5461-AE4D-3E2F799240AF}"/>
              </a:ext>
            </a:extLst>
          </p:cNvPr>
          <p:cNvSpPr txBox="1"/>
          <p:nvPr/>
        </p:nvSpPr>
        <p:spPr>
          <a:xfrm>
            <a:off x="418681" y="5255438"/>
            <a:ext cx="11354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Bayesian approach appropriately models the data as replicates nested within individuals affected by analytical variation. As a result, it yields the CP most removed from the central tendency of naïve individuals. </a:t>
            </a:r>
            <a:r>
              <a:rPr lang="en-US" b="1" dirty="0"/>
              <a:t>Thus, values above the Bayesian CP are truly positive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85747-390D-379A-034A-AAB6676A0369}"/>
              </a:ext>
            </a:extLst>
          </p:cNvPr>
          <p:cNvSpPr txBox="1"/>
          <p:nvPr/>
        </p:nvSpPr>
        <p:spPr>
          <a:xfrm>
            <a:off x="-60298" y="6580506"/>
            <a:ext cx="10599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Calculations conducted on log scale and back transformed to the ratio for ease of interpretation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B5A82-6295-F380-374B-F814BF159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275" y="1432301"/>
            <a:ext cx="3578731" cy="3578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A09F-C80E-1AB4-7E4C-A19B7DFEC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999" y="1432301"/>
            <a:ext cx="3558766" cy="35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BA294-7079-714A-E9F9-FC4ACDCB5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841DB-562D-C478-618D-298868C6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9" y="1762649"/>
            <a:ext cx="3569457" cy="22028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834437-A9E4-FCAB-011C-EDFEC46F79B4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3CF7F9-F5B9-B4A7-0490-D73B7052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Staging Individuals By the Original Bayesian </a:t>
            </a:r>
            <a:r>
              <a:rPr lang="en-US" dirty="0" err="1">
                <a:solidFill>
                  <a:schemeClr val="bg1"/>
                </a:solidFill>
              </a:rPr>
              <a:t>Cutpoint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F166B-D8C3-9E49-BEC7-E26980ECDA84}"/>
              </a:ext>
            </a:extLst>
          </p:cNvPr>
          <p:cNvSpPr txBox="1"/>
          <p:nvPr/>
        </p:nvSpPr>
        <p:spPr>
          <a:xfrm>
            <a:off x="300528" y="1267706"/>
            <a:ext cx="401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Posterior </a:t>
            </a:r>
            <a:r>
              <a:rPr lang="en-US" dirty="0" err="1"/>
              <a:t>ExGaussian</a:t>
            </a:r>
            <a:r>
              <a:rPr lang="en-US" dirty="0"/>
              <a:t>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A0B2F-3382-27B2-0F0B-074FCB337706}"/>
              </a:ext>
            </a:extLst>
          </p:cNvPr>
          <p:cNvSpPr txBox="1"/>
          <p:nvPr/>
        </p:nvSpPr>
        <p:spPr>
          <a:xfrm>
            <a:off x="2712230" y="1786649"/>
            <a:ext cx="1476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FF0000"/>
                </a:solidFill>
              </a:rPr>
              <a:t>Cutpoint</a:t>
            </a:r>
            <a:r>
              <a:rPr lang="en-US" sz="900" dirty="0">
                <a:solidFill>
                  <a:srgbClr val="FF0000"/>
                </a:solidFill>
              </a:rPr>
              <a:t> with 95% HDI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1FE69C-51E4-E2D9-BFB0-CF44552E57ED}"/>
              </a:ext>
            </a:extLst>
          </p:cNvPr>
          <p:cNvCxnSpPr>
            <a:cxnSpLocks/>
          </p:cNvCxnSpPr>
          <p:nvPr/>
        </p:nvCxnSpPr>
        <p:spPr>
          <a:xfrm flipV="1">
            <a:off x="1195551" y="3746769"/>
            <a:ext cx="189186" cy="43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AA7B25-323B-501D-1B05-1C35BAE8AC7E}"/>
              </a:ext>
            </a:extLst>
          </p:cNvPr>
          <p:cNvCxnSpPr>
            <a:cxnSpLocks/>
          </p:cNvCxnSpPr>
          <p:nvPr/>
        </p:nvCxnSpPr>
        <p:spPr>
          <a:xfrm flipH="1" flipV="1">
            <a:off x="1829217" y="3724170"/>
            <a:ext cx="74885" cy="480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567DEE-634C-F7BF-E7FA-2F26179CC40D}"/>
              </a:ext>
            </a:extLst>
          </p:cNvPr>
          <p:cNvSpPr txBox="1"/>
          <p:nvPr/>
        </p:nvSpPr>
        <p:spPr>
          <a:xfrm>
            <a:off x="1511758" y="4154250"/>
            <a:ext cx="1671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Subject Means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B8454-A38D-1550-D6A8-73FEB1020A1E}"/>
              </a:ext>
            </a:extLst>
          </p:cNvPr>
          <p:cNvSpPr txBox="1"/>
          <p:nvPr/>
        </p:nvSpPr>
        <p:spPr>
          <a:xfrm>
            <a:off x="491829" y="3953743"/>
            <a:ext cx="1671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Subject </a:t>
            </a:r>
          </a:p>
          <a:p>
            <a:r>
              <a:rPr lang="en-US" sz="1200" dirty="0"/>
              <a:t>Replicates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FD0D05-EC90-FAF5-79DC-C484934E8D92}"/>
              </a:ext>
            </a:extLst>
          </p:cNvPr>
          <p:cNvSpPr txBox="1"/>
          <p:nvPr/>
        </p:nvSpPr>
        <p:spPr>
          <a:xfrm>
            <a:off x="4240091" y="1267706"/>
            <a:ext cx="415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Cumulative Distribution (ECD)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370CA-4A1C-C83A-D4CC-43826C14FF76}"/>
              </a:ext>
            </a:extLst>
          </p:cNvPr>
          <p:cNvSpPr txBox="1"/>
          <p:nvPr/>
        </p:nvSpPr>
        <p:spPr>
          <a:xfrm>
            <a:off x="8282470" y="1228581"/>
            <a:ext cx="352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ADA &gt;= CP (</a:t>
            </a:r>
            <a:r>
              <a:rPr lang="el-GR" dirty="0"/>
              <a:t>π</a:t>
            </a:r>
            <a:r>
              <a:rPr lang="en-US" dirty="0"/>
              <a:t>)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E7AB34-16EF-6653-9C85-04FD437EF5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90247" y="2014329"/>
            <a:ext cx="1201" cy="3903573"/>
          </a:xfrm>
          <a:prstGeom prst="bentConnector3">
            <a:avLst>
              <a:gd name="adj1" fmla="val 19134138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31890EE-7155-A691-4BFF-1151AC10F241}"/>
              </a:ext>
            </a:extLst>
          </p:cNvPr>
          <p:cNvSpPr txBox="1"/>
          <p:nvPr/>
        </p:nvSpPr>
        <p:spPr>
          <a:xfrm>
            <a:off x="942414" y="5295068"/>
            <a:ext cx="10246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ability to easily convert the posterior into an ECD is what let’s us calculate a probability of an ADA &gt;= CP (</a:t>
            </a:r>
            <a:r>
              <a:rPr lang="el-GR" dirty="0"/>
              <a:t>π</a:t>
            </a:r>
            <a:r>
              <a:rPr lang="en-US" dirty="0"/>
              <a:t>). As such, being able to represent individuals by </a:t>
            </a:r>
            <a:r>
              <a:rPr lang="el-GR" dirty="0"/>
              <a:t>π</a:t>
            </a:r>
            <a:r>
              <a:rPr lang="en-US" dirty="0"/>
              <a:t> makes judging edge cases much easier. </a:t>
            </a:r>
          </a:p>
          <a:p>
            <a:endParaRPr lang="en-US" dirty="0"/>
          </a:p>
          <a:p>
            <a:pPr algn="ctr"/>
            <a:r>
              <a:rPr lang="en-US" b="1" dirty="0"/>
              <a:t>Thus, I do recommend the Bayesian approach.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AE6E5F-DDB4-12C0-19E7-224FCA0529BE}"/>
              </a:ext>
            </a:extLst>
          </p:cNvPr>
          <p:cNvSpPr txBox="1"/>
          <p:nvPr/>
        </p:nvSpPr>
        <p:spPr>
          <a:xfrm>
            <a:off x="6845246" y="4171103"/>
            <a:ext cx="287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3"/>
                </a:solidFill>
              </a:rPr>
              <a:t>π </a:t>
            </a:r>
            <a:r>
              <a:rPr lang="en-US" dirty="0">
                <a:solidFill>
                  <a:schemeClr val="accent3"/>
                </a:solidFill>
              </a:rPr>
              <a:t> = ECD/ ECD at mean CP</a:t>
            </a:r>
          </a:p>
          <a:p>
            <a:r>
              <a:rPr lang="en-US" dirty="0">
                <a:solidFill>
                  <a:schemeClr val="accent3"/>
                </a:solidFill>
              </a:rPr>
              <a:t>if </a:t>
            </a:r>
            <a:r>
              <a:rPr lang="el-GR" dirty="0">
                <a:solidFill>
                  <a:schemeClr val="accent3"/>
                </a:solidFill>
              </a:rPr>
              <a:t>π</a:t>
            </a:r>
            <a:r>
              <a:rPr lang="en-US" dirty="0">
                <a:solidFill>
                  <a:schemeClr val="accent3"/>
                </a:solidFill>
              </a:rPr>
              <a:t> &gt; 1, </a:t>
            </a:r>
            <a:r>
              <a:rPr lang="el-GR" dirty="0">
                <a:solidFill>
                  <a:schemeClr val="accent3"/>
                </a:solidFill>
              </a:rPr>
              <a:t>π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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530EF-8F1C-8C76-EBC9-116C7EE5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20" y="1770096"/>
            <a:ext cx="3569457" cy="2202865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E21BEDF-5866-681D-37AA-1CECAFC5E1C5}"/>
              </a:ext>
            </a:extLst>
          </p:cNvPr>
          <p:cNvCxnSpPr>
            <a:stCxn id="3" idx="0"/>
            <a:endCxn id="21" idx="0"/>
          </p:cNvCxnSpPr>
          <p:nvPr/>
        </p:nvCxnSpPr>
        <p:spPr>
          <a:xfrm rot="5400000" flipH="1" flipV="1">
            <a:off x="4312336" y="-737940"/>
            <a:ext cx="12700" cy="401129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D6BB2E8-36A6-62AB-8802-3C2EB845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36" y="1762649"/>
            <a:ext cx="3490479" cy="21541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7C4E72-76D6-0033-4413-F04DB0F74B09}"/>
              </a:ext>
            </a:extLst>
          </p:cNvPr>
          <p:cNvSpPr txBox="1"/>
          <p:nvPr/>
        </p:nvSpPr>
        <p:spPr>
          <a:xfrm>
            <a:off x="8395872" y="1950789"/>
            <a:ext cx="19684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</a:rPr>
              <a:t>Lower HDI = 0.95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E8FB0-5C56-8A04-A5D9-6BFFDE96F872}"/>
              </a:ext>
            </a:extLst>
          </p:cNvPr>
          <p:cNvSpPr txBox="1"/>
          <p:nvPr/>
        </p:nvSpPr>
        <p:spPr>
          <a:xfrm>
            <a:off x="8395872" y="1756404"/>
            <a:ext cx="9489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</a:rPr>
              <a:t>Mean CP and greater</a:t>
            </a:r>
          </a:p>
        </p:txBody>
      </p:sp>
    </p:spTree>
    <p:extLst>
      <p:ext uri="{BB962C8B-B14F-4D97-AF65-F5344CB8AC3E}">
        <p14:creationId xmlns:p14="http://schemas.microsoft.com/office/powerpoint/2010/main" val="35388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0"/>
      <p:bldP spid="13" grpId="0"/>
      <p:bldP spid="21" grpId="0"/>
      <p:bldP spid="22" grpId="0"/>
      <p:bldP spid="27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FAC59-1FDB-94C0-4247-23B28EF13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9028543-FD61-B3F3-6DD1-915230FA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2383"/>
            <a:ext cx="2343585" cy="1446327"/>
          </a:xfrm>
          <a:prstGeom prst="rect">
            <a:avLst/>
          </a:prstGeom>
        </p:spPr>
      </p:pic>
      <p:pic>
        <p:nvPicPr>
          <p:cNvPr id="34" name="Picture 33" descr="A diagram of a number of values&#10;&#10;AI-generated content may be incorrect.">
            <a:extLst>
              <a:ext uri="{FF2B5EF4-FFF2-40B4-BE49-F238E27FC236}">
                <a16:creationId xmlns:a16="http://schemas.microsoft.com/office/drawing/2014/main" id="{347D3DA0-2FB6-B1B7-FF6E-34B5C07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71" y="994697"/>
            <a:ext cx="2562253" cy="22775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9FE0D9-D40D-FC4E-9833-EE456BDC0F5A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CC5501-E81C-49B3-8421-049B5A847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Proposal for Capsid Antibody </a:t>
            </a:r>
            <a:r>
              <a:rPr lang="en-US" dirty="0" err="1">
                <a:solidFill>
                  <a:schemeClr val="bg1"/>
                </a:solidFill>
              </a:rPr>
              <a:t>Cutpoints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74EBB-C09B-E7D5-E97E-3198F9EB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08" y="1801170"/>
            <a:ext cx="2983175" cy="5595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8356B-34CA-5F09-1DCA-356EFE9A3EBF}"/>
              </a:ext>
            </a:extLst>
          </p:cNvPr>
          <p:cNvCxnSpPr>
            <a:cxnSpLocks/>
          </p:cNvCxnSpPr>
          <p:nvPr/>
        </p:nvCxnSpPr>
        <p:spPr>
          <a:xfrm flipV="1">
            <a:off x="3305354" y="2088526"/>
            <a:ext cx="79309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D6C7B3-C00D-5E20-B5B4-F781BADABF58}"/>
              </a:ext>
            </a:extLst>
          </p:cNvPr>
          <p:cNvSpPr txBox="1"/>
          <p:nvPr/>
        </p:nvSpPr>
        <p:spPr>
          <a:xfrm>
            <a:off x="4098451" y="572494"/>
            <a:ext cx="361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Outlier Analysis to Identify (not remove) Potential ADA+ Subjects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52749C-F92F-707B-69F8-4AA1F01CCB3D}"/>
              </a:ext>
            </a:extLst>
          </p:cNvPr>
          <p:cNvCxnSpPr/>
          <p:nvPr/>
        </p:nvCxnSpPr>
        <p:spPr>
          <a:xfrm flipV="1">
            <a:off x="7075097" y="2092818"/>
            <a:ext cx="79309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AF133A-27FF-A9DB-9FFA-8670059E461B}"/>
              </a:ext>
            </a:extLst>
          </p:cNvPr>
          <p:cNvSpPr txBox="1"/>
          <p:nvPr/>
        </p:nvSpPr>
        <p:spPr>
          <a:xfrm>
            <a:off x="8230389" y="615723"/>
            <a:ext cx="387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Mixture distribution fit </a:t>
            </a:r>
          </a:p>
          <a:p>
            <a:pPr algn="ctr"/>
            <a:r>
              <a:rPr lang="en-US" dirty="0"/>
              <a:t>to entire dataset*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365A7-C827-9DDD-3508-129D106B6041}"/>
              </a:ext>
            </a:extLst>
          </p:cNvPr>
          <p:cNvSpPr txBox="1"/>
          <p:nvPr/>
        </p:nvSpPr>
        <p:spPr>
          <a:xfrm>
            <a:off x="436453" y="3866593"/>
            <a:ext cx="328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Sensitivity Analysis to find optimal </a:t>
            </a:r>
            <a:r>
              <a:rPr lang="en-US" dirty="0" err="1"/>
              <a:t>cutpoint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B98C1-517C-49F0-1781-8743AD69AC87}"/>
              </a:ext>
            </a:extLst>
          </p:cNvPr>
          <p:cNvSpPr txBox="1"/>
          <p:nvPr/>
        </p:nvSpPr>
        <p:spPr>
          <a:xfrm>
            <a:off x="5350146" y="4014640"/>
            <a:ext cx="255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 outlier location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7481A-1AD3-E68A-F2BC-F95A6926B42E}"/>
              </a:ext>
            </a:extLst>
          </p:cNvPr>
          <p:cNvSpPr txBox="1"/>
          <p:nvPr/>
        </p:nvSpPr>
        <p:spPr>
          <a:xfrm>
            <a:off x="9228919" y="3995490"/>
            <a:ext cx="305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 for In-Study Use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6957B8F-B01D-AF9B-85C5-B723B392299E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 rot="5400000">
            <a:off x="5876198" y="-260389"/>
            <a:ext cx="331943" cy="7922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52A640-5491-BD7D-1810-E69AD8173C03}"/>
              </a:ext>
            </a:extLst>
          </p:cNvPr>
          <p:cNvCxnSpPr/>
          <p:nvPr/>
        </p:nvCxnSpPr>
        <p:spPr>
          <a:xfrm>
            <a:off x="4351928" y="5290085"/>
            <a:ext cx="8375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899B7F-09FC-5567-68AF-462A2228E8DA}"/>
              </a:ext>
            </a:extLst>
          </p:cNvPr>
          <p:cNvCxnSpPr/>
          <p:nvPr/>
        </p:nvCxnSpPr>
        <p:spPr>
          <a:xfrm>
            <a:off x="8524347" y="5241872"/>
            <a:ext cx="845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E292DF-A239-D5A1-FCAE-F685A72C723A}"/>
                  </a:ext>
                </a:extLst>
              </p:cNvPr>
              <p:cNvSpPr txBox="1"/>
              <p:nvPr/>
            </p:nvSpPr>
            <p:spPr>
              <a:xfrm>
                <a:off x="8777526" y="2888319"/>
                <a:ext cx="2451306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~ 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exGAUS</m:t>
                      </m:r>
                      <m:d>
                        <m:dPr>
                          <m:ctrlPr>
                            <a:rPr lang="en-US" sz="1400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exGAUS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E292DF-A239-D5A1-FCAE-F685A72C7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526" y="2888319"/>
                <a:ext cx="2451306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2D1D014-1A76-CB69-F759-5E19F00462A7}"/>
              </a:ext>
            </a:extLst>
          </p:cNvPr>
          <p:cNvSpPr txBox="1"/>
          <p:nvPr/>
        </p:nvSpPr>
        <p:spPr>
          <a:xfrm>
            <a:off x="-60298" y="6511058"/>
            <a:ext cx="1225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*Color coding is to show the different components of the mixture; we’re actually saying each data point has some probability (q) of coming from the naïve cohort and a complement probability (1-q) coming from the positive cohort. Also note, theoretically this mixture distribution method could be used anywhere we expect an ADAs are present prior to drug administration.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FFA5-19A9-0284-BF0A-289AB3112530}"/>
              </a:ext>
            </a:extLst>
          </p:cNvPr>
          <p:cNvSpPr txBox="1"/>
          <p:nvPr/>
        </p:nvSpPr>
        <p:spPr>
          <a:xfrm>
            <a:off x="-58406" y="724701"/>
            <a:ext cx="36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 and prep data for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0EA81E-94E7-3719-D07F-191610F93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6" y="1218825"/>
            <a:ext cx="2870032" cy="1771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5786AC-83EC-B085-F685-ACC6089C3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088" y="4722383"/>
            <a:ext cx="2383289" cy="14708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FBC440-2B8C-AB22-D25A-798BF1C7C3F0}"/>
              </a:ext>
            </a:extLst>
          </p:cNvPr>
          <p:cNvSpPr/>
          <p:nvPr/>
        </p:nvSpPr>
        <p:spPr>
          <a:xfrm>
            <a:off x="1978503" y="4896058"/>
            <a:ext cx="78380" cy="88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73CC61-7C99-7F13-2813-32F585FF47EC}"/>
              </a:ext>
            </a:extLst>
          </p:cNvPr>
          <p:cNvCxnSpPr/>
          <p:nvPr/>
        </p:nvCxnSpPr>
        <p:spPr>
          <a:xfrm flipH="1">
            <a:off x="550258" y="4936142"/>
            <a:ext cx="1395877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3C26093-A5C2-C547-29CE-B1F860FBDA83}"/>
              </a:ext>
            </a:extLst>
          </p:cNvPr>
          <p:cNvSpPr txBox="1"/>
          <p:nvPr/>
        </p:nvSpPr>
        <p:spPr>
          <a:xfrm>
            <a:off x="9289971" y="1316621"/>
            <a:ext cx="1369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FF0000"/>
                </a:solidFill>
              </a:rPr>
              <a:t>Cutpoint</a:t>
            </a:r>
            <a:r>
              <a:rPr lang="en-US" sz="800" dirty="0">
                <a:solidFill>
                  <a:srgbClr val="FF0000"/>
                </a:solidFill>
              </a:rPr>
              <a:t> based on N distribution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8C66F2-C2A2-2021-2719-D381A1C8F508}"/>
              </a:ext>
            </a:extLst>
          </p:cNvPr>
          <p:cNvSpPr txBox="1"/>
          <p:nvPr/>
        </p:nvSpPr>
        <p:spPr>
          <a:xfrm>
            <a:off x="436453" y="4936142"/>
            <a:ext cx="136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FF0000"/>
                </a:solidFill>
              </a:rPr>
              <a:t>Cutpoint</a:t>
            </a:r>
            <a:r>
              <a:rPr lang="en-US" sz="800" dirty="0">
                <a:solidFill>
                  <a:srgbClr val="FF0000"/>
                </a:solidFill>
              </a:rPr>
              <a:t> based on ROC </a:t>
            </a:r>
          </a:p>
          <a:p>
            <a:r>
              <a:rPr lang="en-US" sz="800" dirty="0">
                <a:solidFill>
                  <a:srgbClr val="FF0000"/>
                </a:solidFill>
              </a:rPr>
              <a:t>Analysis</a:t>
            </a:r>
          </a:p>
          <a:p>
            <a:r>
              <a:rPr lang="en-US" sz="800" dirty="0">
                <a:solidFill>
                  <a:srgbClr val="FF0000"/>
                </a:solidFill>
              </a:rPr>
              <a:t>ΔCP = 0.275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C876C3-8F39-B4E4-0B03-22A422EF9BAE}"/>
              </a:ext>
            </a:extLst>
          </p:cNvPr>
          <p:cNvSpPr txBox="1"/>
          <p:nvPr/>
        </p:nvSpPr>
        <p:spPr>
          <a:xfrm>
            <a:off x="2056883" y="5314741"/>
            <a:ext cx="1425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ROC 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8EBD0DF-04D7-7DE4-3CC1-3F7E61782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0681" y="4438230"/>
            <a:ext cx="3215456" cy="198439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0E3C6A-4203-8840-EBBB-BFA3D9EFE9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1906" y="4748607"/>
            <a:ext cx="746421" cy="11196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1F7BE3B-1AAD-B8C3-A9DB-A21DF51234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8454" y="4748607"/>
            <a:ext cx="1119632" cy="11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0" grpId="0"/>
      <p:bldP spid="23" grpId="0"/>
      <p:bldP spid="3" grpId="0"/>
      <p:bldP spid="13" grpId="0"/>
      <p:bldP spid="22" grpId="0" animBg="1"/>
      <p:bldP spid="28" grpId="0"/>
      <p:bldP spid="30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BD4CF-5E2C-8017-9F3B-5B6AE22E6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15ED46-363F-1951-FFCD-E21B8B969ACC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32B664-8960-DCE1-DB34-A12EA03A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CB02B-DB63-88B0-83D3-18AD82BD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4" y="1416156"/>
            <a:ext cx="2184646" cy="142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37C01-C9B2-5F91-670A-F2E7D8C3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260" y="1230642"/>
            <a:ext cx="1756328" cy="10997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5D4E7C-F36F-BAE3-0164-D62FACB6F6E9}"/>
              </a:ext>
            </a:extLst>
          </p:cNvPr>
          <p:cNvCxnSpPr/>
          <p:nvPr/>
        </p:nvCxnSpPr>
        <p:spPr>
          <a:xfrm>
            <a:off x="2108887" y="1850378"/>
            <a:ext cx="1276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A50364-BBA7-CC48-31C2-61B6350B280A}"/>
              </a:ext>
            </a:extLst>
          </p:cNvPr>
          <p:cNvGrpSpPr/>
          <p:nvPr/>
        </p:nvGrpSpPr>
        <p:grpSpPr>
          <a:xfrm>
            <a:off x="6960114" y="1078958"/>
            <a:ext cx="1531082" cy="1761043"/>
            <a:chOff x="6704740" y="1470821"/>
            <a:chExt cx="1531082" cy="1761043"/>
          </a:xfrm>
        </p:grpSpPr>
        <p:pic>
          <p:nvPicPr>
            <p:cNvPr id="11" name="Picture 10" descr="A computer next to a machine&#10;&#10;AI-generated content may be incorrect.">
              <a:extLst>
                <a:ext uri="{FF2B5EF4-FFF2-40B4-BE49-F238E27FC236}">
                  <a16:creationId xmlns:a16="http://schemas.microsoft.com/office/drawing/2014/main" id="{C6A34B3C-9CF9-8386-4EBD-216BF74E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165" y="2010379"/>
              <a:ext cx="1340026" cy="1221485"/>
            </a:xfrm>
            <a:prstGeom prst="rect">
              <a:avLst/>
            </a:prstGeom>
          </p:spPr>
        </p:pic>
        <p:pic>
          <p:nvPicPr>
            <p:cNvPr id="12" name="Picture 11" descr="A test tube with a yellow liquid&#10;&#10;AI-generated content may be incorrect.">
              <a:extLst>
                <a:ext uri="{FF2B5EF4-FFF2-40B4-BE49-F238E27FC236}">
                  <a16:creationId xmlns:a16="http://schemas.microsoft.com/office/drawing/2014/main" id="{984B1BEB-BA92-3BAA-4031-4671E38F1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925" y="1470821"/>
              <a:ext cx="692897" cy="746197"/>
            </a:xfrm>
            <a:prstGeom prst="rect">
              <a:avLst/>
            </a:prstGeom>
          </p:spPr>
        </p:pic>
        <p:pic>
          <p:nvPicPr>
            <p:cNvPr id="13" name="Picture 12" descr="A black and white picture of a monkey&#10;&#10;AI-generated content may be incorrect.">
              <a:extLst>
                <a:ext uri="{FF2B5EF4-FFF2-40B4-BE49-F238E27FC236}">
                  <a16:creationId xmlns:a16="http://schemas.microsoft.com/office/drawing/2014/main" id="{49F70249-4BD2-32A1-9CE9-B22D2BCB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91" t="20937" r="4453" b="19688"/>
            <a:stretch/>
          </p:blipFill>
          <p:spPr>
            <a:xfrm>
              <a:off x="6704740" y="1470821"/>
              <a:ext cx="948982" cy="70158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DA171-CB60-1158-B0B1-425CAD8B6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7471" y="959168"/>
            <a:ext cx="1802738" cy="180273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FEC612-A996-F8A9-4146-784205BDF5CA}"/>
              </a:ext>
            </a:extLst>
          </p:cNvPr>
          <p:cNvCxnSpPr/>
          <p:nvPr/>
        </p:nvCxnSpPr>
        <p:spPr>
          <a:xfrm>
            <a:off x="5684108" y="1919416"/>
            <a:ext cx="9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4557D1-B460-8352-A3C4-6303CE17197B}"/>
              </a:ext>
            </a:extLst>
          </p:cNvPr>
          <p:cNvCxnSpPr/>
          <p:nvPr/>
        </p:nvCxnSpPr>
        <p:spPr>
          <a:xfrm>
            <a:off x="8876270" y="1919416"/>
            <a:ext cx="9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EB42C6A-E8BD-52A3-B6C1-587AC8761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72" y="3657600"/>
            <a:ext cx="1562083" cy="1564763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4266457-2EE8-0893-5AE9-4783BB7C6B60}"/>
              </a:ext>
            </a:extLst>
          </p:cNvPr>
          <p:cNvCxnSpPr>
            <a:cxnSpLocks/>
          </p:cNvCxnSpPr>
          <p:nvPr/>
        </p:nvCxnSpPr>
        <p:spPr>
          <a:xfrm flipH="1">
            <a:off x="1166728" y="1291395"/>
            <a:ext cx="10771195" cy="1797063"/>
          </a:xfrm>
          <a:prstGeom prst="bentConnector4">
            <a:avLst>
              <a:gd name="adj1" fmla="val -822"/>
              <a:gd name="adj2" fmla="val 90432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59575F-7495-36F1-3FC2-622095470FAE}"/>
              </a:ext>
            </a:extLst>
          </p:cNvPr>
          <p:cNvSpPr txBox="1"/>
          <p:nvPr/>
        </p:nvSpPr>
        <p:spPr>
          <a:xfrm>
            <a:off x="294678" y="844533"/>
            <a:ext cx="186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Defined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5F16E-C4AE-A1CE-D88A-60E174A26CD0}"/>
              </a:ext>
            </a:extLst>
          </p:cNvPr>
          <p:cNvSpPr txBox="1"/>
          <p:nvPr/>
        </p:nvSpPr>
        <p:spPr>
          <a:xfrm>
            <a:off x="3579736" y="619590"/>
            <a:ext cx="186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 assays for gene therapies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CEAFD-E6BC-ECA8-7DBB-8F904F6A04E3}"/>
              </a:ext>
            </a:extLst>
          </p:cNvPr>
          <p:cNvSpPr txBox="1"/>
          <p:nvPr/>
        </p:nvSpPr>
        <p:spPr>
          <a:xfrm>
            <a:off x="6479882" y="619590"/>
            <a:ext cx="224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Collected/Simulated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9887D-5E5F-BAA4-FA76-A52EFD6D5220}"/>
              </a:ext>
            </a:extLst>
          </p:cNvPr>
          <p:cNvSpPr txBox="1"/>
          <p:nvPr/>
        </p:nvSpPr>
        <p:spPr>
          <a:xfrm>
            <a:off x="10027471" y="611750"/>
            <a:ext cx="186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Outlier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75AF2-EC2C-160B-2365-B1874E93F390}"/>
              </a:ext>
            </a:extLst>
          </p:cNvPr>
          <p:cNvSpPr txBox="1"/>
          <p:nvPr/>
        </p:nvSpPr>
        <p:spPr>
          <a:xfrm>
            <a:off x="161836" y="3001110"/>
            <a:ext cx="20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Compared </a:t>
            </a:r>
            <a:r>
              <a:rPr lang="en-US" dirty="0" err="1"/>
              <a:t>Cutpoint</a:t>
            </a:r>
            <a:r>
              <a:rPr lang="en-US" dirty="0"/>
              <a:t> Methods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D35AF6-307F-A708-08C3-24EF68C5C772}"/>
              </a:ext>
            </a:extLst>
          </p:cNvPr>
          <p:cNvCxnSpPr>
            <a:stCxn id="19" idx="3"/>
          </p:cNvCxnSpPr>
          <p:nvPr/>
        </p:nvCxnSpPr>
        <p:spPr>
          <a:xfrm flipV="1">
            <a:off x="1840055" y="4439981"/>
            <a:ext cx="11711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4E5D11-1A48-BD8C-568A-4A436FB0EC27}"/>
              </a:ext>
            </a:extLst>
          </p:cNvPr>
          <p:cNvSpPr txBox="1"/>
          <p:nvPr/>
        </p:nvSpPr>
        <p:spPr>
          <a:xfrm>
            <a:off x="3203255" y="3097519"/>
            <a:ext cx="20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Chose &amp; Evaluated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8A5BB-1671-86AF-4EFF-33842882000A}"/>
              </a:ext>
            </a:extLst>
          </p:cNvPr>
          <p:cNvSpPr txBox="1"/>
          <p:nvPr/>
        </p:nvSpPr>
        <p:spPr>
          <a:xfrm>
            <a:off x="6498368" y="3039812"/>
            <a:ext cx="2343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Proposed Capsid-Specific Method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2737D4-DBB3-9A05-E2B2-14807412D417}"/>
              </a:ext>
            </a:extLst>
          </p:cNvPr>
          <p:cNvCxnSpPr/>
          <p:nvPr/>
        </p:nvCxnSpPr>
        <p:spPr>
          <a:xfrm flipV="1">
            <a:off x="5480270" y="4439980"/>
            <a:ext cx="11711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1BA29FB-237A-BBDB-6E0C-58740902AFA0}"/>
              </a:ext>
            </a:extLst>
          </p:cNvPr>
          <p:cNvSpPr txBox="1"/>
          <p:nvPr/>
        </p:nvSpPr>
        <p:spPr>
          <a:xfrm>
            <a:off x="9478981" y="3161240"/>
            <a:ext cx="289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 In-Study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F0B48A-1BB1-084A-9C3A-22D6F2894B97}"/>
              </a:ext>
            </a:extLst>
          </p:cNvPr>
          <p:cNvCxnSpPr/>
          <p:nvPr/>
        </p:nvCxnSpPr>
        <p:spPr>
          <a:xfrm flipV="1">
            <a:off x="8760246" y="4439979"/>
            <a:ext cx="11711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D6AC96-D45C-81D4-7005-4C21ACA8030F}"/>
              </a:ext>
            </a:extLst>
          </p:cNvPr>
          <p:cNvSpPr txBox="1"/>
          <p:nvPr/>
        </p:nvSpPr>
        <p:spPr>
          <a:xfrm>
            <a:off x="-27216" y="6087641"/>
            <a:ext cx="1221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general philosophy: </a:t>
            </a:r>
            <a:r>
              <a:rPr lang="en-US" dirty="0"/>
              <a:t>Build models that encode what we know about the data generation process so that we can build principled-Bayesian models that naturally accommodate at-risk decisions by estimating uncertainty.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31278F0-0707-F9A1-2230-55B1A0A709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2870" y="3703687"/>
            <a:ext cx="2125743" cy="13119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DFB8BB-26DE-57FB-499A-15B85F8CEC85}"/>
              </a:ext>
            </a:extLst>
          </p:cNvPr>
          <p:cNvSpPr txBox="1"/>
          <p:nvPr/>
        </p:nvSpPr>
        <p:spPr>
          <a:xfrm>
            <a:off x="0" y="5428263"/>
            <a:ext cx="12252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Work Impact: </a:t>
            </a:r>
            <a:r>
              <a:rPr lang="en-US" dirty="0"/>
              <a:t>At Lilly/Prevail we opted to use the extreme value theory method with outlier removal as a compromise between interpretability and ease of use for biologists; the method worked well in-study letting us detect </a:t>
            </a:r>
            <a:r>
              <a:rPr lang="en-US" dirty="0" err="1"/>
              <a:t>transprotein</a:t>
            </a:r>
            <a:r>
              <a:rPr lang="en-US" dirty="0"/>
              <a:t> ADAs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105005-83B5-8899-69E0-D967D9712D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7586" y="3800958"/>
            <a:ext cx="1970667" cy="1214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A3B417-E4A2-C411-151D-7230A8198D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8607" y="4139423"/>
            <a:ext cx="1171159" cy="3292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587EA6-6125-1273-25F3-F98E124D60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2534" y="4997418"/>
            <a:ext cx="1728529" cy="2249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EB2D7A-B711-CF38-A151-B847068097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43521" y="3907749"/>
            <a:ext cx="1987468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31" grpId="0"/>
      <p:bldP spid="32" grpId="0"/>
      <p:bldP spid="35" grpId="0"/>
      <p:bldP spid="3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3D09E-ED8D-0931-CE87-221364776388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FEC17-93C6-2A3B-EC90-3E4EC5FE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7" y="-3663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5E2C7-CE70-605B-6064-4FC567A35E64}"/>
              </a:ext>
            </a:extLst>
          </p:cNvPr>
          <p:cNvSpPr txBox="1"/>
          <p:nvPr/>
        </p:nvSpPr>
        <p:spPr>
          <a:xfrm>
            <a:off x="87713" y="698224"/>
            <a:ext cx="97562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</a:t>
            </a:r>
            <a:r>
              <a:rPr lang="en-US" dirty="0" err="1"/>
              <a:t>cutpoint</a:t>
            </a:r>
            <a:r>
              <a:rPr lang="en-US" dirty="0"/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Cutpoints</a:t>
            </a:r>
            <a:r>
              <a:rPr lang="en-US" dirty="0"/>
              <a:t> for ADAs in gene therapy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Typical workflow with outlier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Typical approach for </a:t>
            </a:r>
            <a:r>
              <a:rPr lang="en-US" dirty="0" err="1"/>
              <a:t>cutpoint</a:t>
            </a:r>
            <a:r>
              <a:rPr lang="en-US" dirty="0"/>
              <a:t> determination (</a:t>
            </a:r>
            <a:r>
              <a:rPr lang="en-US" dirty="0" err="1"/>
              <a:t>Davanarayn</a:t>
            </a:r>
            <a:r>
              <a:rPr lang="en-US" dirty="0"/>
              <a:t> et al. 2017)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Extreme Value Theory approach for </a:t>
            </a:r>
            <a:r>
              <a:rPr lang="en-US" dirty="0" err="1"/>
              <a:t>cutpoint</a:t>
            </a:r>
            <a:r>
              <a:rPr lang="en-US" dirty="0"/>
              <a:t> determination (Pugh et al. 2024)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Bayesian Approach (LeBlond et al.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comparing typical, EVT, and Bayesian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mixture model proposal for ADA capsid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2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1F1D-EEF8-E825-201C-BB205E2D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092A-815A-8B40-2D7D-708A368E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Estimation of Bayesian Models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433F7B-B939-4D44-DD4F-12E7FD7CBF12}"/>
              </a:ext>
            </a:extLst>
          </p:cNvPr>
          <p:cNvGrpSpPr/>
          <p:nvPr/>
        </p:nvGrpSpPr>
        <p:grpSpPr>
          <a:xfrm>
            <a:off x="720830" y="2476510"/>
            <a:ext cx="4387501" cy="2575721"/>
            <a:chOff x="720830" y="2476510"/>
            <a:chExt cx="4387501" cy="25757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9F4E01-B82A-4832-AA39-DB40F150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830" y="2476510"/>
              <a:ext cx="4387501" cy="257572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214E2D-C7DB-4636-D601-A907634A0D8C}"/>
                </a:ext>
              </a:extLst>
            </p:cNvPr>
            <p:cNvSpPr txBox="1"/>
            <p:nvPr/>
          </p:nvSpPr>
          <p:spPr>
            <a:xfrm>
              <a:off x="760535" y="4674162"/>
              <a:ext cx="1850781" cy="37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Dong et al. 2019</a:t>
              </a:r>
            </a:p>
          </p:txBody>
        </p:sp>
      </p:grpSp>
      <p:pic>
        <p:nvPicPr>
          <p:cNvPr id="8" name="Picture 7" descr="A green and yellow contour lines&#10;&#10;AI-generated content may be incorrect.">
            <a:extLst>
              <a:ext uri="{FF2B5EF4-FFF2-40B4-BE49-F238E27FC236}">
                <a16:creationId xmlns:a16="http://schemas.microsoft.com/office/drawing/2014/main" id="{1D79ABA0-96E3-C489-373E-3C4D0282C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69" y="2476510"/>
            <a:ext cx="4762500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ADC85D-5359-2FAC-B17E-4D1AD4CC2AEA}"/>
              </a:ext>
            </a:extLst>
          </p:cNvPr>
          <p:cNvSpPr txBox="1"/>
          <p:nvPr/>
        </p:nvSpPr>
        <p:spPr>
          <a:xfrm>
            <a:off x="6361235" y="4666486"/>
            <a:ext cx="86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862709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0147-1A22-505E-4CE0-66CF7763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Convergence of the Bayesian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EF7EA-2871-153B-93D5-72856F36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4" y="1806066"/>
            <a:ext cx="1120237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8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E7E1-6C7E-F586-7B17-E296924E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Chain Mixing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8CAD1-F356-C929-94F2-1CE73C6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9205"/>
            <a:ext cx="10188934" cy="36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77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9A92-DC08-64AE-506F-882DC5FF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Autocorrelation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36B2D-8B0A-5136-30FB-B1D64771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2283062"/>
            <a:ext cx="10813312" cy="23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E837-E697-6B74-C93E-E0D17A278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55FBC99-AA3D-64E4-C516-D73DCA10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" y="0"/>
            <a:ext cx="894754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5592D0-391E-8958-99F5-10DF037AFE0B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AFBFF-9642-B91E-7074-FBC1BB23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7" y="-3663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C3E324-A193-018A-271F-231220535230}"/>
              </a:ext>
            </a:extLst>
          </p:cNvPr>
          <p:cNvCxnSpPr/>
          <p:nvPr/>
        </p:nvCxnSpPr>
        <p:spPr>
          <a:xfrm flipH="1">
            <a:off x="2136228" y="3358055"/>
            <a:ext cx="4201510" cy="7094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77128EB-6D03-C368-C7FA-742A4140EE2C}"/>
              </a:ext>
            </a:extLst>
          </p:cNvPr>
          <p:cNvCxnSpPr/>
          <p:nvPr/>
        </p:nvCxnSpPr>
        <p:spPr>
          <a:xfrm flipV="1">
            <a:off x="2136228" y="2514600"/>
            <a:ext cx="5612524" cy="1481959"/>
          </a:xfrm>
          <a:prstGeom prst="curvedConnector3">
            <a:avLst>
              <a:gd name="adj1" fmla="val 10534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Picture 15" descr="A blue and white logo&#10;&#10;AI-generated content may be incorrect.">
            <a:extLst>
              <a:ext uri="{FF2B5EF4-FFF2-40B4-BE49-F238E27FC236}">
                <a16:creationId xmlns:a16="http://schemas.microsoft.com/office/drawing/2014/main" id="{6FB4DC26-877E-6FAA-A047-577F01C67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726" y="648970"/>
            <a:ext cx="671349" cy="67659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B1AFAE-6C43-FB82-F10E-EC5BAC38F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7480" y="1417324"/>
            <a:ext cx="676595" cy="676595"/>
          </a:xfrm>
          <a:prstGeom prst="rect">
            <a:avLst/>
          </a:prstGeom>
        </p:spPr>
      </p:pic>
      <p:pic>
        <p:nvPicPr>
          <p:cNvPr id="22" name="Picture 21" descr="A blue circle with text and a statue of a person and children&#10;&#10;AI-generated content may be incorrect.">
            <a:extLst>
              <a:ext uri="{FF2B5EF4-FFF2-40B4-BE49-F238E27FC236}">
                <a16:creationId xmlns:a16="http://schemas.microsoft.com/office/drawing/2014/main" id="{EB187201-FF9C-D9D3-2466-CD296EA87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124" y="2209260"/>
            <a:ext cx="770443" cy="7694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1068FF-F81A-3B97-740B-B839776A2AD4}"/>
              </a:ext>
            </a:extLst>
          </p:cNvPr>
          <p:cNvSpPr txBox="1"/>
          <p:nvPr/>
        </p:nvSpPr>
        <p:spPr>
          <a:xfrm>
            <a:off x="9736720" y="684910"/>
            <a:ext cx="2208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University of Kentucky (BA)</a:t>
            </a:r>
          </a:p>
          <a:p>
            <a:r>
              <a:rPr lang="en-US" sz="1100" dirty="0"/>
              <a:t>Foundation skills: Animal Behavior &amp; Experimental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74384-2C6D-3D1D-C4EB-8309BA6DF238}"/>
              </a:ext>
            </a:extLst>
          </p:cNvPr>
          <p:cNvSpPr txBox="1"/>
          <p:nvPr/>
        </p:nvSpPr>
        <p:spPr>
          <a:xfrm>
            <a:off x="9765765" y="1395537"/>
            <a:ext cx="231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Arizona State University (MA, PhD)</a:t>
            </a:r>
          </a:p>
          <a:p>
            <a:r>
              <a:rPr lang="en-US" sz="1100" dirty="0"/>
              <a:t>Foundation skills: Statistics/Computational Modeling &amp; Neuroscience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53F8F1-CF50-9329-B57A-46829349ECF2}"/>
              </a:ext>
            </a:extLst>
          </p:cNvPr>
          <p:cNvSpPr txBox="1"/>
          <p:nvPr/>
        </p:nvSpPr>
        <p:spPr>
          <a:xfrm>
            <a:off x="9703567" y="2150445"/>
            <a:ext cx="2544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</a:rPr>
              <a:t>Columbia University &amp; Barnard College</a:t>
            </a:r>
            <a:br>
              <a:rPr lang="en-US" sz="1100" dirty="0">
                <a:solidFill>
                  <a:schemeClr val="accent4"/>
                </a:solidFill>
              </a:rPr>
            </a:br>
            <a:r>
              <a:rPr lang="en-US" sz="1100" dirty="0">
                <a:solidFill>
                  <a:schemeClr val="accent4"/>
                </a:solidFill>
              </a:rPr>
              <a:t>Post-doc</a:t>
            </a:r>
          </a:p>
          <a:p>
            <a:r>
              <a:rPr lang="en-US" sz="1100" dirty="0"/>
              <a:t>Foundation skills: </a:t>
            </a:r>
          </a:p>
          <a:p>
            <a:r>
              <a:rPr lang="en-US" sz="1100" dirty="0"/>
              <a:t>Statistics &amp; Behavioral Pharmacology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CC5C3C-F6DE-DE63-B57E-45CAEF745B0E}"/>
              </a:ext>
            </a:extLst>
          </p:cNvPr>
          <p:cNvSpPr txBox="1"/>
          <p:nvPr/>
        </p:nvSpPr>
        <p:spPr>
          <a:xfrm>
            <a:off x="274622" y="2273556"/>
            <a:ext cx="1926220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ASU Modeling Papers:</a:t>
            </a:r>
          </a:p>
          <a:p>
            <a:r>
              <a:rPr lang="en-US" sz="1000" dirty="0"/>
              <a:t>1. Daniels &amp; Sanabria (2017): Concatenated Static &amp;  Dynamic Mixture Models</a:t>
            </a:r>
          </a:p>
          <a:p>
            <a:r>
              <a:rPr lang="en-US" sz="1000" dirty="0"/>
              <a:t>2. Daniels &amp; Sanabria (2018): Reinforcement-learning explains gambling</a:t>
            </a:r>
          </a:p>
          <a:p>
            <a:r>
              <a:rPr lang="en-US" sz="1000" dirty="0"/>
              <a:t>3. Daniels et al., (2018) Bayesian Dynamic Mixture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5AE94E-8E0D-1520-AC5F-357FB8D6C614}"/>
              </a:ext>
            </a:extLst>
          </p:cNvPr>
          <p:cNvSpPr txBox="1"/>
          <p:nvPr/>
        </p:nvSpPr>
        <p:spPr>
          <a:xfrm>
            <a:off x="6740383" y="2806155"/>
            <a:ext cx="1926220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</a:rPr>
              <a:t>Columbia Modeling Papers:</a:t>
            </a:r>
          </a:p>
          <a:p>
            <a:r>
              <a:rPr lang="en-US" sz="1000" dirty="0"/>
              <a:t>Daniels &amp; Balsam (2023) Reinforcement learning model of auditory signal detection</a:t>
            </a:r>
          </a:p>
          <a:p>
            <a:r>
              <a:rPr lang="en-US" sz="1000" dirty="0"/>
              <a:t>Thrailkill &amp; Daniels (2024) Mixture models of habit structure</a:t>
            </a:r>
          </a:p>
          <a:p>
            <a:r>
              <a:rPr lang="en-US" sz="1000" dirty="0"/>
              <a:t>Jiminez et al. (submitted) Bayesian Behavioral Economics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504D47-C182-DA3B-FA96-349F41A394E9}"/>
              </a:ext>
            </a:extLst>
          </p:cNvPr>
          <p:cNvSpPr txBox="1"/>
          <p:nvPr/>
        </p:nvSpPr>
        <p:spPr>
          <a:xfrm>
            <a:off x="6308221" y="1374830"/>
            <a:ext cx="192622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Lilly/Prevail Papers:</a:t>
            </a:r>
          </a:p>
          <a:p>
            <a:r>
              <a:rPr lang="en-US" sz="1000" dirty="0"/>
              <a:t>Sevigny et al. (2023) GRN gene therapy</a:t>
            </a:r>
          </a:p>
          <a:p>
            <a:r>
              <a:rPr lang="en-US" sz="1000" dirty="0"/>
              <a:t>Ahuja et al. (In prep) Comparability of two gene therapy CMC processes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DAEE8A-1F1D-C4F0-4B40-13D66B326EEC}"/>
              </a:ext>
            </a:extLst>
          </p:cNvPr>
          <p:cNvSpPr txBox="1"/>
          <p:nvPr/>
        </p:nvSpPr>
        <p:spPr>
          <a:xfrm>
            <a:off x="9015673" y="3089164"/>
            <a:ext cx="32295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Eli Lilly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Prevail</a:t>
            </a:r>
          </a:p>
          <a:p>
            <a:pPr algn="ctr"/>
            <a:r>
              <a:rPr lang="en-US" dirty="0"/>
              <a:t>Foundational Skills:</a:t>
            </a:r>
            <a:br>
              <a:rPr lang="en-US" dirty="0"/>
            </a:br>
            <a:r>
              <a:rPr lang="en-US" dirty="0"/>
              <a:t>Combing skill sets to help drive forward gene therapy drug development for neurodegenerative disorders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ADAAF-2B80-4FE4-ADCD-27191E9F4DF0}"/>
              </a:ext>
            </a:extLst>
          </p:cNvPr>
          <p:cNvSpPr txBox="1"/>
          <p:nvPr/>
        </p:nvSpPr>
        <p:spPr>
          <a:xfrm>
            <a:off x="8912218" y="4841372"/>
            <a:ext cx="343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progression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Bioassay qualification, development, bridging, comparability, </a:t>
            </a:r>
            <a:r>
              <a:rPr lang="en-US" b="1" dirty="0" err="1">
                <a:solidFill>
                  <a:schemeClr val="accent3"/>
                </a:solidFill>
              </a:rPr>
              <a:t>cutpoints</a:t>
            </a:r>
            <a:endParaRPr lang="en-US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Omics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FDA submissions (pre-IND, INDs, IND amendments)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480A9-527B-DF12-4DEB-2AAE74F59183}"/>
              </a:ext>
            </a:extLst>
          </p:cNvPr>
          <p:cNvSpPr txBox="1"/>
          <p:nvPr/>
        </p:nvSpPr>
        <p:spPr>
          <a:xfrm>
            <a:off x="2136228" y="4203497"/>
            <a:ext cx="192622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Stats Courses</a:t>
            </a:r>
          </a:p>
          <a:p>
            <a:r>
              <a:rPr lang="en-US" sz="1000" dirty="0"/>
              <a:t>ANOVA &amp; Experimental Design</a:t>
            </a:r>
          </a:p>
          <a:p>
            <a:r>
              <a:rPr lang="en-US" sz="1000" dirty="0"/>
              <a:t>Regression Modeling</a:t>
            </a:r>
          </a:p>
          <a:p>
            <a:r>
              <a:rPr lang="en-US" sz="1000" dirty="0"/>
              <a:t>Linear &amp; non-linear mixed-effects modeling’</a:t>
            </a:r>
          </a:p>
          <a:p>
            <a:r>
              <a:rPr lang="en-US" sz="1000" dirty="0"/>
              <a:t>Bayesian statistics</a:t>
            </a:r>
          </a:p>
          <a:p>
            <a:r>
              <a:rPr lang="en-US" sz="1000" dirty="0"/>
              <a:t>-In general, trained with the mathematical psychologist Federico Sanabria, PhD</a:t>
            </a:r>
          </a:p>
        </p:txBody>
      </p:sp>
    </p:spTree>
    <p:extLst>
      <p:ext uri="{BB962C8B-B14F-4D97-AF65-F5344CB8AC3E}">
        <p14:creationId xmlns:p14="http://schemas.microsoft.com/office/powerpoint/2010/main" val="60806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/>
      <p:bldP spid="30" grpId="0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A7168-F2D7-C006-07C7-EF292CDD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B902F6-EFC0-6CBD-EAC1-923012D6EEB6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CF0BA-81C5-5130-EE37-B7E036B4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7" y="-3663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a </a:t>
            </a:r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C4F070-3F10-6357-14D2-E88DBB839154}"/>
                  </a:ext>
                </a:extLst>
              </p:cNvPr>
              <p:cNvSpPr txBox="1"/>
              <p:nvPr/>
            </p:nvSpPr>
            <p:spPr>
              <a:xfrm>
                <a:off x="173420" y="851338"/>
                <a:ext cx="119029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</a:t>
                </a:r>
                <a:r>
                  <a:rPr lang="en-US" dirty="0" err="1"/>
                  <a:t>cutpoint</a:t>
                </a:r>
                <a:r>
                  <a:rPr lang="en-US" dirty="0"/>
                  <a:t> is the threshold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at which we categorize something moving from a negative (-) to a positive  (+)  result. </a:t>
                </a:r>
              </a:p>
              <a:p>
                <a:endParaRPr lang="en-US" dirty="0"/>
              </a:p>
              <a:p>
                <a:r>
                  <a:rPr lang="en-US" dirty="0" err="1"/>
                  <a:t>Cutpoints</a:t>
                </a:r>
                <a:r>
                  <a:rPr lang="en-US" dirty="0"/>
                  <a:t> can be deployed in many different situations including whether an individual has anti-drug antibodies (ADAs).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C4F070-3F10-6357-14D2-E88DBB83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0" y="851338"/>
                <a:ext cx="11902965" cy="923330"/>
              </a:xfrm>
              <a:prstGeom prst="rect">
                <a:avLst/>
              </a:prstGeom>
              <a:blipFill>
                <a:blip r:embed="rId2"/>
                <a:stretch>
                  <a:fillRect l="-410" t="-3311" r="-46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1185E9B-7CF3-B259-67C8-F0D2C22DCA23}"/>
              </a:ext>
            </a:extLst>
          </p:cNvPr>
          <p:cNvGrpSpPr/>
          <p:nvPr/>
        </p:nvGrpSpPr>
        <p:grpSpPr>
          <a:xfrm>
            <a:off x="-285953" y="2168328"/>
            <a:ext cx="3712780" cy="1378832"/>
            <a:chOff x="-285953" y="2168328"/>
            <a:chExt cx="3712780" cy="1378832"/>
          </a:xfrm>
        </p:grpSpPr>
        <p:pic>
          <p:nvPicPr>
            <p:cNvPr id="7" name="Picture 6" descr="A diagram of a cell cycle&#10;&#10;AI-generated content may be incorrect.">
              <a:extLst>
                <a:ext uri="{FF2B5EF4-FFF2-40B4-BE49-F238E27FC236}">
                  <a16:creationId xmlns:a16="http://schemas.microsoft.com/office/drawing/2014/main" id="{CB062A1A-6FE6-F027-5E47-EA0738C8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81" y="2168328"/>
              <a:ext cx="2654739" cy="13195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37060F-0508-8E9E-317A-B6D8E7151870}"/>
                </a:ext>
              </a:extLst>
            </p:cNvPr>
            <p:cNvSpPr txBox="1"/>
            <p:nvPr/>
          </p:nvSpPr>
          <p:spPr>
            <a:xfrm>
              <a:off x="-285953" y="3347105"/>
              <a:ext cx="37127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Wang &amp; </a:t>
              </a:r>
              <a:r>
                <a:rPr lang="en-US" sz="700" dirty="0" err="1"/>
                <a:t>Gerpe</a:t>
              </a:r>
              <a:r>
                <a:rPr lang="en-US" sz="700" dirty="0"/>
                <a:t>, 2021; Rapid </a:t>
              </a:r>
              <a:r>
                <a:rPr lang="en-US" sz="700" dirty="0" err="1"/>
                <a:t>Novor</a:t>
              </a:r>
              <a:endParaRPr lang="en-US" sz="700" dirty="0"/>
            </a:p>
          </p:txBody>
        </p:sp>
      </p:grpSp>
      <p:pic>
        <p:nvPicPr>
          <p:cNvPr id="6" name="Picture 5" descr="A large group of people in a pool&#10;&#10;AI-generated content may be incorrect.">
            <a:extLst>
              <a:ext uri="{FF2B5EF4-FFF2-40B4-BE49-F238E27FC236}">
                <a16:creationId xmlns:a16="http://schemas.microsoft.com/office/drawing/2014/main" id="{DC15A5A2-8414-6DD6-5BCA-5D3BB397F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53" y="2406737"/>
            <a:ext cx="1795754" cy="1197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EA9E9E-B33D-4FD5-4871-D1CC3EBE185C}"/>
              </a:ext>
            </a:extLst>
          </p:cNvPr>
          <p:cNvSpPr txBox="1"/>
          <p:nvPr/>
        </p:nvSpPr>
        <p:spPr>
          <a:xfrm>
            <a:off x="4784912" y="1975850"/>
            <a:ext cx="2130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Sample from population of drug-naive individuals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95DC5-D693-141E-082E-BA2D84D82A2A}"/>
              </a:ext>
            </a:extLst>
          </p:cNvPr>
          <p:cNvSpPr txBox="1"/>
          <p:nvPr/>
        </p:nvSpPr>
        <p:spPr>
          <a:xfrm>
            <a:off x="4641464" y="3603906"/>
            <a:ext cx="2477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Conor Gearin, 2016; </a:t>
            </a:r>
            <a:r>
              <a:rPr lang="en-US" sz="800" dirty="0" err="1"/>
              <a:t>NewScientist</a:t>
            </a:r>
            <a:endParaRPr lang="en-US" sz="800" dirty="0"/>
          </a:p>
        </p:txBody>
      </p:sp>
      <p:pic>
        <p:nvPicPr>
          <p:cNvPr id="13" name="Picture 12" descr="A computer next to a machine&#10;&#10;AI-generated content may be incorrect.">
            <a:extLst>
              <a:ext uri="{FF2B5EF4-FFF2-40B4-BE49-F238E27FC236}">
                <a16:creationId xmlns:a16="http://schemas.microsoft.com/office/drawing/2014/main" id="{81582D2C-F0E4-1B69-4424-F64E9AA1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78" y="2024644"/>
            <a:ext cx="1752581" cy="15975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490148-FA5E-845B-BE3D-2CE7AC308E74}"/>
              </a:ext>
            </a:extLst>
          </p:cNvPr>
          <p:cNvSpPr txBox="1"/>
          <p:nvPr/>
        </p:nvSpPr>
        <p:spPr>
          <a:xfrm>
            <a:off x="8517021" y="1992818"/>
            <a:ext cx="2268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Prep samples, conduct assay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7449F-50C6-D464-B973-597143D6AA81}"/>
              </a:ext>
            </a:extLst>
          </p:cNvPr>
          <p:cNvSpPr txBox="1"/>
          <p:nvPr/>
        </p:nvSpPr>
        <p:spPr>
          <a:xfrm>
            <a:off x="9038480" y="3490070"/>
            <a:ext cx="1442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Mercodia</a:t>
            </a:r>
            <a:endParaRPr lang="en-US" sz="1100" dirty="0"/>
          </a:p>
        </p:txBody>
      </p:sp>
      <p:pic>
        <p:nvPicPr>
          <p:cNvPr id="16" name="Picture 15" descr="A diagram of a test&#10;&#10;AI-generated content may be incorrect.">
            <a:extLst>
              <a:ext uri="{FF2B5EF4-FFF2-40B4-BE49-F238E27FC236}">
                <a16:creationId xmlns:a16="http://schemas.microsoft.com/office/drawing/2014/main" id="{B3AF37D8-72A0-9F24-1A8F-73863959A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7" y="4417568"/>
            <a:ext cx="1017626" cy="17333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A48AF6-670A-3A25-3E9B-F834F020E7B3}"/>
              </a:ext>
            </a:extLst>
          </p:cNvPr>
          <p:cNvSpPr txBox="1"/>
          <p:nvPr/>
        </p:nvSpPr>
        <p:spPr>
          <a:xfrm>
            <a:off x="-122684" y="4047189"/>
            <a:ext cx="338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Conduct </a:t>
            </a:r>
            <a:r>
              <a:rPr lang="en-US" sz="900" dirty="0" err="1"/>
              <a:t>cutpoint</a:t>
            </a:r>
            <a:r>
              <a:rPr lang="en-US" sz="900" dirty="0"/>
              <a:t> analysis which results in…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67D5D2-AE3B-3BEB-5F59-7CA961B032AA}"/>
              </a:ext>
            </a:extLst>
          </p:cNvPr>
          <p:cNvSpPr txBox="1"/>
          <p:nvPr/>
        </p:nvSpPr>
        <p:spPr>
          <a:xfrm>
            <a:off x="-285953" y="6081653"/>
            <a:ext cx="3712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Wang &amp; </a:t>
            </a:r>
            <a:r>
              <a:rPr lang="en-US" sz="1100" dirty="0" err="1"/>
              <a:t>Gerpe</a:t>
            </a:r>
            <a:r>
              <a:rPr lang="en-US" sz="1100" dirty="0"/>
              <a:t>, 2021; Rapid </a:t>
            </a:r>
            <a:r>
              <a:rPr lang="en-US" sz="1100" dirty="0" err="1"/>
              <a:t>Novor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7E2D72-16EB-9089-2348-E4CDAD702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879" y="4848648"/>
            <a:ext cx="2108323" cy="11301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1BD108-AFE6-CD9B-B54D-E6850CDC1B68}"/>
              </a:ext>
            </a:extLst>
          </p:cNvPr>
          <p:cNvSpPr txBox="1"/>
          <p:nvPr/>
        </p:nvSpPr>
        <p:spPr>
          <a:xfrm>
            <a:off x="4741717" y="6012424"/>
            <a:ext cx="219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Smeijsters</a:t>
            </a:r>
            <a:r>
              <a:rPr lang="en-US" sz="1200" dirty="0"/>
              <a:t> et al. 2023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643B25-8911-7CD8-6DA8-535005AFC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4178" y="4807295"/>
            <a:ext cx="2031356" cy="1274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43CD8E-58C2-10FE-B61B-E5A63366E505}"/>
              </a:ext>
            </a:extLst>
          </p:cNvPr>
          <p:cNvSpPr txBox="1"/>
          <p:nvPr/>
        </p:nvSpPr>
        <p:spPr>
          <a:xfrm>
            <a:off x="8834178" y="6081653"/>
            <a:ext cx="220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Dunbar et al. 2018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C61D72-079C-8DA8-5EC2-8209E4057867}"/>
              </a:ext>
            </a:extLst>
          </p:cNvPr>
          <p:cNvCxnSpPr/>
          <p:nvPr/>
        </p:nvCxnSpPr>
        <p:spPr>
          <a:xfrm>
            <a:off x="3042605" y="2909087"/>
            <a:ext cx="1598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BB5F37-CD00-2488-429D-D2912360ECBD}"/>
              </a:ext>
            </a:extLst>
          </p:cNvPr>
          <p:cNvCxnSpPr/>
          <p:nvPr/>
        </p:nvCxnSpPr>
        <p:spPr>
          <a:xfrm>
            <a:off x="6915148" y="2909087"/>
            <a:ext cx="1598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9383A52-41D0-47F9-E5D3-82374AABA31A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rot="5400000">
            <a:off x="5517341" y="-195223"/>
            <a:ext cx="295509" cy="818931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CE2230-F6FF-E63D-4B92-8EC5A54340D4}"/>
              </a:ext>
            </a:extLst>
          </p:cNvPr>
          <p:cNvCxnSpPr/>
          <p:nvPr/>
        </p:nvCxnSpPr>
        <p:spPr>
          <a:xfrm>
            <a:off x="2731062" y="5251731"/>
            <a:ext cx="18085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F3BFA-97D2-2B33-5043-315E1CB22132}"/>
              </a:ext>
            </a:extLst>
          </p:cNvPr>
          <p:cNvCxnSpPr/>
          <p:nvPr/>
        </p:nvCxnSpPr>
        <p:spPr>
          <a:xfrm>
            <a:off x="6849908" y="5174857"/>
            <a:ext cx="1703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9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7" grpId="0"/>
      <p:bldP spid="18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BD5AC-DB87-F409-39B9-6703027B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C005AD-A110-514A-99CC-EEDB7F26EF6C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7223AB-4CF0-6633-E6E4-6D30E985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analyses for gene therapy products</a:t>
            </a:r>
          </a:p>
        </p:txBody>
      </p:sp>
      <p:pic>
        <p:nvPicPr>
          <p:cNvPr id="3" name="Picture 2" descr="A diagram of a brain&#10;&#10;AI-generated content may be incorrect.">
            <a:extLst>
              <a:ext uri="{FF2B5EF4-FFF2-40B4-BE49-F238E27FC236}">
                <a16:creationId xmlns:a16="http://schemas.microsoft.com/office/drawing/2014/main" id="{FFE69AA0-2772-0646-7FCD-66F9B3465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46" y="938889"/>
            <a:ext cx="3221101" cy="2280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C0465B-9D4B-C490-B65A-6A917AB1D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412" y="1089584"/>
            <a:ext cx="1880624" cy="1923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8A5E32-0108-51F4-7C47-BBF2CB155A26}"/>
              </a:ext>
            </a:extLst>
          </p:cNvPr>
          <p:cNvSpPr txBox="1"/>
          <p:nvPr/>
        </p:nvSpPr>
        <p:spPr>
          <a:xfrm>
            <a:off x="114506" y="3868879"/>
            <a:ext cx="1182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ADAs need to be measured for gene therapy products across different components of the product: </a:t>
            </a:r>
          </a:p>
          <a:p>
            <a:pPr algn="ctr"/>
            <a:r>
              <a:rPr lang="en-US" dirty="0"/>
              <a:t>capsid, transgene, </a:t>
            </a:r>
            <a:r>
              <a:rPr lang="en-US" dirty="0" err="1"/>
              <a:t>transprotein</a:t>
            </a: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3C9234-8DDD-6E81-BDD2-27B0FA2FCFC7}"/>
              </a:ext>
            </a:extLst>
          </p:cNvPr>
          <p:cNvGrpSpPr/>
          <p:nvPr/>
        </p:nvGrpSpPr>
        <p:grpSpPr>
          <a:xfrm>
            <a:off x="352861" y="1002465"/>
            <a:ext cx="3920557" cy="2145017"/>
            <a:chOff x="3535444" y="2294461"/>
            <a:chExt cx="3920557" cy="2145017"/>
          </a:xfrm>
        </p:grpSpPr>
        <p:pic>
          <p:nvPicPr>
            <p:cNvPr id="7" name="Picture 6" descr="A diagram of a gene analysis&#10;&#10;AI-generated content may be incorrect.">
              <a:extLst>
                <a:ext uri="{FF2B5EF4-FFF2-40B4-BE49-F238E27FC236}">
                  <a16:creationId xmlns:a16="http://schemas.microsoft.com/office/drawing/2014/main" id="{1B31814D-722E-78E0-6726-B50AD30EB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444" y="2294461"/>
              <a:ext cx="2434062" cy="214501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E84A94-65D1-7DD5-52F7-424856E567F4}"/>
                </a:ext>
              </a:extLst>
            </p:cNvPr>
            <p:cNvSpPr txBox="1"/>
            <p:nvPr/>
          </p:nvSpPr>
          <p:spPr>
            <a:xfrm>
              <a:off x="5021939" y="4100222"/>
              <a:ext cx="24340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Philstrom</a:t>
              </a:r>
              <a:r>
                <a:rPr lang="en-US" sz="1000" dirty="0"/>
                <a:t> et al. 2018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AF555F3-4FBA-90AD-3ACE-9C3B5E8D2426}"/>
              </a:ext>
            </a:extLst>
          </p:cNvPr>
          <p:cNvSpPr txBox="1"/>
          <p:nvPr/>
        </p:nvSpPr>
        <p:spPr>
          <a:xfrm>
            <a:off x="8891587" y="853428"/>
            <a:ext cx="220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Jyamubandi</a:t>
            </a:r>
            <a:r>
              <a:rPr lang="en-US" sz="1100" dirty="0"/>
              <a:t> (2023)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B5A58-9AD5-EA38-C6B9-B6DE9D731EB8}"/>
              </a:ext>
            </a:extLst>
          </p:cNvPr>
          <p:cNvSpPr txBox="1"/>
          <p:nvPr/>
        </p:nvSpPr>
        <p:spPr>
          <a:xfrm>
            <a:off x="69089" y="4996540"/>
            <a:ext cx="11988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 will </a:t>
            </a:r>
            <a:r>
              <a:rPr lang="en-US" b="1" dirty="0"/>
              <a:t>(1) describe the general </a:t>
            </a:r>
            <a:r>
              <a:rPr lang="en-US" b="1" dirty="0" err="1"/>
              <a:t>cutpoint</a:t>
            </a:r>
            <a:r>
              <a:rPr lang="en-US" b="1" dirty="0"/>
              <a:t> method, (2) compare alternatives, and (3) building off an alternative, of propose </a:t>
            </a:r>
            <a:r>
              <a:rPr lang="en-US" dirty="0"/>
              <a:t>an option for what to do when we anticipate ADAs in drug-naïve individuals (e.g., in response to AAV9 capsids)</a:t>
            </a:r>
          </a:p>
          <a:p>
            <a:endParaRPr lang="en-US" dirty="0"/>
          </a:p>
          <a:p>
            <a:r>
              <a:rPr lang="en-US" b="1" dirty="0"/>
              <a:t>Situation/Task: </a:t>
            </a:r>
            <a:r>
              <a:rPr lang="en-US" dirty="0"/>
              <a:t>Lilly/Prevail asked me to help statistically define </a:t>
            </a:r>
            <a:r>
              <a:rPr lang="en-US" dirty="0" err="1"/>
              <a:t>cutpoints</a:t>
            </a:r>
            <a:r>
              <a:rPr lang="en-US" dirty="0"/>
              <a:t> for a </a:t>
            </a:r>
            <a:r>
              <a:rPr lang="en-US" dirty="0" err="1"/>
              <a:t>transprotein</a:t>
            </a:r>
            <a:r>
              <a:rPr lang="en-US" dirty="0"/>
              <a:t> ADA assay developed for an NHP-GLP study. </a:t>
            </a:r>
          </a:p>
        </p:txBody>
      </p:sp>
    </p:spTree>
    <p:extLst>
      <p:ext uri="{BB962C8B-B14F-4D97-AF65-F5344CB8AC3E}">
        <p14:creationId xmlns:p14="http://schemas.microsoft.com/office/powerpoint/2010/main" val="144991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63D0E-2467-6065-1340-CC27657B7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590AA9-FEA7-6F8B-A3F4-D165DB075262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1486BD-6DEA-B661-6161-364AC667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Workflow</a:t>
            </a:r>
          </a:p>
        </p:txBody>
      </p:sp>
      <p:pic>
        <p:nvPicPr>
          <p:cNvPr id="12" name="Picture 11" descr="A test tube with a yellow liquid&#10;&#10;AI-generated content may be incorrect.">
            <a:extLst>
              <a:ext uri="{FF2B5EF4-FFF2-40B4-BE49-F238E27FC236}">
                <a16:creationId xmlns:a16="http://schemas.microsoft.com/office/drawing/2014/main" id="{FA188A85-F5FF-8E0D-9C93-666726EE5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16" y="1506640"/>
            <a:ext cx="1286371" cy="1385323"/>
          </a:xfrm>
          <a:prstGeom prst="rect">
            <a:avLst/>
          </a:prstGeom>
        </p:spPr>
      </p:pic>
      <p:pic>
        <p:nvPicPr>
          <p:cNvPr id="2" name="Picture 1" descr="A computer next to a machine&#10;&#10;AI-generated content may be incorrect.">
            <a:extLst>
              <a:ext uri="{FF2B5EF4-FFF2-40B4-BE49-F238E27FC236}">
                <a16:creationId xmlns:a16="http://schemas.microsoft.com/office/drawing/2014/main" id="{8244F348-4958-17CF-D259-C0EA48CA7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07" y="1062786"/>
            <a:ext cx="2462106" cy="2244304"/>
          </a:xfrm>
          <a:prstGeom prst="rect">
            <a:avLst/>
          </a:prstGeom>
        </p:spPr>
      </p:pic>
      <p:pic>
        <p:nvPicPr>
          <p:cNvPr id="8" name="Picture 7" descr="A black and white picture of a monkey&#10;&#10;AI-generated content may be incorrect.">
            <a:extLst>
              <a:ext uri="{FF2B5EF4-FFF2-40B4-BE49-F238E27FC236}">
                <a16:creationId xmlns:a16="http://schemas.microsoft.com/office/drawing/2014/main" id="{0853D1E8-A688-D7A8-4850-C3E6331D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1" t="20937" r="4453" b="19688"/>
          <a:stretch/>
        </p:blipFill>
        <p:spPr>
          <a:xfrm>
            <a:off x="823876" y="1587118"/>
            <a:ext cx="1681336" cy="12430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DBF096-6250-D955-56CF-7D0BD23270D9}"/>
              </a:ext>
            </a:extLst>
          </p:cNvPr>
          <p:cNvGrpSpPr/>
          <p:nvPr/>
        </p:nvGrpSpPr>
        <p:grpSpPr>
          <a:xfrm>
            <a:off x="110362" y="3699724"/>
            <a:ext cx="3432938" cy="3158276"/>
            <a:chOff x="4996687" y="3642221"/>
            <a:chExt cx="3432938" cy="315827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633A29-E6AC-35CD-521E-E7882E9F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6687" y="4193202"/>
              <a:ext cx="2983175" cy="26072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00A9DD-5C3F-34C9-F009-119541081920}"/>
                </a:ext>
              </a:extLst>
            </p:cNvPr>
            <p:cNvSpPr txBox="1"/>
            <p:nvPr/>
          </p:nvSpPr>
          <p:spPr>
            <a:xfrm>
              <a:off x="5191125" y="3642221"/>
              <a:ext cx="323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Standard Curve to interpolate Concentration of Total ADA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73BEAB4-05BE-04ED-FCF4-99042B693386}"/>
              </a:ext>
            </a:extLst>
          </p:cNvPr>
          <p:cNvSpPr txBox="1"/>
          <p:nvPr/>
        </p:nvSpPr>
        <p:spPr>
          <a:xfrm>
            <a:off x="303505" y="1159111"/>
            <a:ext cx="292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Naïve NHP NC Samples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AB10BA-3806-AFEE-043E-2371F77EFD76}"/>
              </a:ext>
            </a:extLst>
          </p:cNvPr>
          <p:cNvCxnSpPr>
            <a:cxnSpLocks/>
          </p:cNvCxnSpPr>
          <p:nvPr/>
        </p:nvCxnSpPr>
        <p:spPr>
          <a:xfrm>
            <a:off x="3169952" y="5382939"/>
            <a:ext cx="683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C3CCF4-0B83-A6D7-2F85-12131373185B}"/>
              </a:ext>
            </a:extLst>
          </p:cNvPr>
          <p:cNvSpPr txBox="1"/>
          <p:nvPr/>
        </p:nvSpPr>
        <p:spPr>
          <a:xfrm>
            <a:off x="473" y="2788746"/>
            <a:ext cx="399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to create a negative control pool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974E0B-0CE5-50CB-B517-417FD1B1F8AF}"/>
              </a:ext>
            </a:extLst>
          </p:cNvPr>
          <p:cNvCxnSpPr/>
          <p:nvPr/>
        </p:nvCxnSpPr>
        <p:spPr>
          <a:xfrm>
            <a:off x="3606038" y="2000629"/>
            <a:ext cx="155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 descr="A test tube with a yellow liquid&#10;&#10;AI-generated content may be incorrect.">
            <a:extLst>
              <a:ext uri="{FF2B5EF4-FFF2-40B4-BE49-F238E27FC236}">
                <a16:creationId xmlns:a16="http://schemas.microsoft.com/office/drawing/2014/main" id="{8BBF21A6-74E5-658F-8203-45182A49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28" y="1584123"/>
            <a:ext cx="1286371" cy="1385323"/>
          </a:xfrm>
          <a:prstGeom prst="rect">
            <a:avLst/>
          </a:prstGeom>
        </p:spPr>
      </p:pic>
      <p:pic>
        <p:nvPicPr>
          <p:cNvPr id="11" name="Picture 10" descr="A black and white picture of a monkey&#10;&#10;AI-generated content may be incorrect.">
            <a:extLst>
              <a:ext uri="{FF2B5EF4-FFF2-40B4-BE49-F238E27FC236}">
                <a16:creationId xmlns:a16="http://schemas.microsoft.com/office/drawing/2014/main" id="{6A9AE9F4-DF4F-A975-69EA-BA0D93B2B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1" t="20937" r="4453" b="19688"/>
          <a:stretch/>
        </p:blipFill>
        <p:spPr>
          <a:xfrm>
            <a:off x="5311188" y="1664601"/>
            <a:ext cx="1681336" cy="1243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69E25F-2451-33C0-7E93-101A0B1B4C22}"/>
              </a:ext>
            </a:extLst>
          </p:cNvPr>
          <p:cNvSpPr txBox="1"/>
          <p:nvPr/>
        </p:nvSpPr>
        <p:spPr>
          <a:xfrm>
            <a:off x="4626899" y="1171330"/>
            <a:ext cx="385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Naïve NHP Experimental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A0838-9909-1B4F-C8CA-2AE7658FD0E2}"/>
              </a:ext>
            </a:extLst>
          </p:cNvPr>
          <p:cNvSpPr txBox="1"/>
          <p:nvPr/>
        </p:nvSpPr>
        <p:spPr>
          <a:xfrm>
            <a:off x="4487785" y="2866229"/>
            <a:ext cx="399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Screening samples: no drug</a:t>
            </a:r>
          </a:p>
          <a:p>
            <a:pPr algn="ctr"/>
            <a:r>
              <a:rPr lang="en-US" dirty="0"/>
              <a:t>Confirmatory samples: ~ LLOQ drug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30B54-22B0-68C5-84FA-6914E398A3FD}"/>
              </a:ext>
            </a:extLst>
          </p:cNvPr>
          <p:cNvSpPr txBox="1"/>
          <p:nvPr/>
        </p:nvSpPr>
        <p:spPr>
          <a:xfrm>
            <a:off x="7366516" y="1843067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Experimental Samples</a:t>
            </a:r>
          </a:p>
          <a:p>
            <a:pPr algn="ctr"/>
            <a:r>
              <a:rPr lang="en-US" dirty="0"/>
              <a:t>NC, LPC, and HPC </a:t>
            </a:r>
          </a:p>
          <a:p>
            <a:pPr algn="ctr"/>
            <a:r>
              <a:rPr lang="en-US" dirty="0"/>
              <a:t>Run in triplicate</a:t>
            </a:r>
          </a:p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F542F4-8E41-BD41-D02C-4E21FDED7D51}"/>
              </a:ext>
            </a:extLst>
          </p:cNvPr>
          <p:cNvCxnSpPr>
            <a:cxnSpLocks/>
          </p:cNvCxnSpPr>
          <p:nvPr/>
        </p:nvCxnSpPr>
        <p:spPr>
          <a:xfrm>
            <a:off x="8141153" y="2184938"/>
            <a:ext cx="1603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DF3A9C0-BDDE-C1BE-BC4C-EBBB4D2E4BC1}"/>
              </a:ext>
            </a:extLst>
          </p:cNvPr>
          <p:cNvSpPr txBox="1"/>
          <p:nvPr/>
        </p:nvSpPr>
        <p:spPr>
          <a:xfrm>
            <a:off x="9478307" y="3254271"/>
            <a:ext cx="2184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plates/run/analyst</a:t>
            </a:r>
          </a:p>
          <a:p>
            <a:r>
              <a:rPr lang="en-US" dirty="0"/>
              <a:t>2 runs</a:t>
            </a:r>
          </a:p>
          <a:p>
            <a:r>
              <a:rPr lang="en-US" dirty="0"/>
              <a:t>2 analyst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F1BFE2-2316-4EE6-9E1F-9E8C166C7C60}"/>
              </a:ext>
            </a:extLst>
          </p:cNvPr>
          <p:cNvCxnSpPr>
            <a:cxnSpLocks/>
          </p:cNvCxnSpPr>
          <p:nvPr/>
        </p:nvCxnSpPr>
        <p:spPr>
          <a:xfrm>
            <a:off x="7025036" y="5382939"/>
            <a:ext cx="683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B41AC29-771C-7939-7411-21EB264C2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668" y="5047361"/>
            <a:ext cx="2983175" cy="559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C7D9E1-17A7-24E5-C4CE-58FD7BEFB154}"/>
              </a:ext>
            </a:extLst>
          </p:cNvPr>
          <p:cNvSpPr txBox="1"/>
          <p:nvPr/>
        </p:nvSpPr>
        <p:spPr>
          <a:xfrm>
            <a:off x="3828005" y="3839368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 Data for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244B2-1E97-F827-D17C-A0DBD8A8E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856" y="4498928"/>
            <a:ext cx="3133616" cy="20423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F166DE-C037-A874-729B-BACF295E5097}"/>
              </a:ext>
            </a:extLst>
          </p:cNvPr>
          <p:cNvSpPr txBox="1"/>
          <p:nvPr/>
        </p:nvSpPr>
        <p:spPr>
          <a:xfrm>
            <a:off x="8751884" y="4273932"/>
            <a:ext cx="253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10C877-AB47-E729-EEDF-38542ABC640D}"/>
              </a:ext>
            </a:extLst>
          </p:cNvPr>
          <p:cNvSpPr txBox="1"/>
          <p:nvPr/>
        </p:nvSpPr>
        <p:spPr>
          <a:xfrm>
            <a:off x="3093750" y="5680831"/>
            <a:ext cx="4740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data in this ppt was simulated on my home computer. You can regenerate this work with the code stored on my </a:t>
            </a:r>
            <a:r>
              <a:rPr lang="en-US" sz="1200" dirty="0" err="1"/>
              <a:t>Github</a:t>
            </a:r>
            <a:r>
              <a:rPr lang="en-US" sz="1200" dirty="0"/>
              <a:t>: </a:t>
            </a:r>
            <a:r>
              <a:rPr lang="en-US" sz="1200" dirty="0">
                <a:hlinkClick r:id="rId8"/>
              </a:rPr>
              <a:t>https://github.com/drcwadaniels/DefiningCutPoints</a:t>
            </a:r>
            <a:endParaRPr lang="en-US" sz="1200" dirty="0"/>
          </a:p>
          <a:p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9F1CA74-9888-8E0B-4B48-ECD4CE96C6FF}"/>
              </a:ext>
            </a:extLst>
          </p:cNvPr>
          <p:cNvCxnSpPr>
            <a:cxnSpLocks/>
            <a:stCxn id="25" idx="1"/>
            <a:endCxn id="30" idx="0"/>
          </p:cNvCxnSpPr>
          <p:nvPr/>
        </p:nvCxnSpPr>
        <p:spPr>
          <a:xfrm rot="10800000">
            <a:off x="1924051" y="3699724"/>
            <a:ext cx="7554257" cy="16212"/>
          </a:xfrm>
          <a:prstGeom prst="bentConnector4">
            <a:avLst>
              <a:gd name="adj1" fmla="val 39283"/>
              <a:gd name="adj2" fmla="val 1510067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04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13" grpId="0"/>
      <p:bldP spid="15" grpId="0"/>
      <p:bldP spid="16" grpId="0"/>
      <p:bldP spid="25" grpId="0"/>
      <p:bldP spid="14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73317-B61D-D8B4-123A-70F4C3109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7DAC9-BE4B-2B02-86E1-38C0C5F82E95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4F15D4-7EAD-266C-3941-6B3C8F8B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Options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6869F-A2A9-D60C-79FE-8CE52076E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88" y="2363814"/>
            <a:ext cx="3554897" cy="1389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F060-9FC8-722B-9488-F13964DD79AB}"/>
              </a:ext>
            </a:extLst>
          </p:cNvPr>
          <p:cNvSpPr txBox="1"/>
          <p:nvPr/>
        </p:nvSpPr>
        <p:spPr>
          <a:xfrm>
            <a:off x="834222" y="1994482"/>
            <a:ext cx="25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709C0-039E-B76E-262E-8E06CA68C3DF}"/>
              </a:ext>
            </a:extLst>
          </p:cNvPr>
          <p:cNvSpPr txBox="1"/>
          <p:nvPr/>
        </p:nvSpPr>
        <p:spPr>
          <a:xfrm>
            <a:off x="5112689" y="1968382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Value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BC963-485A-A136-EAAE-3800B119C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68" y="2252644"/>
            <a:ext cx="2191034" cy="1476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36F56-41AE-8AA1-AFD7-73FE784FB45D}"/>
              </a:ext>
            </a:extLst>
          </p:cNvPr>
          <p:cNvSpPr txBox="1"/>
          <p:nvPr/>
        </p:nvSpPr>
        <p:spPr>
          <a:xfrm>
            <a:off x="628153" y="3840480"/>
            <a:ext cx="3021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</a:t>
            </a:r>
            <a:r>
              <a:rPr lang="en-US" dirty="0" err="1"/>
              <a:t>cutpoint</a:t>
            </a:r>
            <a:r>
              <a:rPr lang="en-US" dirty="0"/>
              <a:t> based on distance from central tendencies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+ scalar*SD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+ scalar*MAD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6F1FA-1B0E-7C7A-7578-8FC119DE17A3}"/>
              </a:ext>
            </a:extLst>
          </p:cNvPr>
          <p:cNvSpPr txBox="1"/>
          <p:nvPr/>
        </p:nvSpPr>
        <p:spPr>
          <a:xfrm>
            <a:off x="4994745" y="3827430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</a:t>
            </a:r>
            <a:r>
              <a:rPr lang="en-US" dirty="0" err="1"/>
              <a:t>cutpoint</a:t>
            </a:r>
            <a:r>
              <a:rPr lang="en-US" dirty="0"/>
              <a:t> based on the tail rather than central tendency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 Pareto Distribution to describe 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percentiles of that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3CCEF5-F9F8-867F-259C-81BB3555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30" y="2322609"/>
            <a:ext cx="1661314" cy="1262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9FB168-7FDB-5DE3-42A8-2D66177ADC39}"/>
              </a:ext>
            </a:extLst>
          </p:cNvPr>
          <p:cNvSpPr txBox="1"/>
          <p:nvPr/>
        </p:nvSpPr>
        <p:spPr>
          <a:xfrm>
            <a:off x="9080391" y="1935935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1B509-98B8-795B-C9DD-A9D2E5B3F0EE}"/>
              </a:ext>
            </a:extLst>
          </p:cNvPr>
          <p:cNvSpPr txBox="1"/>
          <p:nvPr/>
        </p:nvSpPr>
        <p:spPr>
          <a:xfrm>
            <a:off x="8842241" y="3827429"/>
            <a:ext cx="3021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</a:t>
            </a:r>
            <a:r>
              <a:rPr lang="en-US" dirty="0" err="1"/>
              <a:t>cutpoint</a:t>
            </a:r>
            <a:r>
              <a:rPr lang="en-US" dirty="0"/>
              <a:t> based on a model of the data generating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 a model that describes data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posterior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percentiles of posterior distributions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AAC77-1AFF-F2A5-3DC0-E6CA3E1A08A7}"/>
              </a:ext>
            </a:extLst>
          </p:cNvPr>
          <p:cNvSpPr txBox="1"/>
          <p:nvPr/>
        </p:nvSpPr>
        <p:spPr>
          <a:xfrm>
            <a:off x="10352989" y="3261944"/>
            <a:ext cx="155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Kruschke et al. 2014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48FC1-16CF-5273-098E-AF872D4896D0}"/>
              </a:ext>
            </a:extLst>
          </p:cNvPr>
          <p:cNvSpPr txBox="1"/>
          <p:nvPr/>
        </p:nvSpPr>
        <p:spPr>
          <a:xfrm>
            <a:off x="6504717" y="3261943"/>
            <a:ext cx="86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Wikipedia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AE14E-A639-DFF6-325C-52DED67C1F4B}"/>
              </a:ext>
            </a:extLst>
          </p:cNvPr>
          <p:cNvSpPr txBox="1"/>
          <p:nvPr/>
        </p:nvSpPr>
        <p:spPr>
          <a:xfrm>
            <a:off x="628153" y="3585032"/>
            <a:ext cx="1749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Navlani</a:t>
            </a:r>
            <a:r>
              <a:rPr lang="en-US" sz="1200" dirty="0"/>
              <a:t>, 2015, Medium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8E29A-168D-8597-BDE2-F9BBF76525F4}"/>
              </a:ext>
            </a:extLst>
          </p:cNvPr>
          <p:cNvSpPr txBox="1"/>
          <p:nvPr/>
        </p:nvSpPr>
        <p:spPr>
          <a:xfrm>
            <a:off x="510746" y="1515762"/>
            <a:ext cx="277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Devanarayan et al.,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697A9-5BCA-7C1B-2737-87B28857A322}"/>
              </a:ext>
            </a:extLst>
          </p:cNvPr>
          <p:cNvSpPr txBox="1"/>
          <p:nvPr/>
        </p:nvSpPr>
        <p:spPr>
          <a:xfrm>
            <a:off x="4851406" y="1514065"/>
            <a:ext cx="277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Pugh et al., 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7AEC8-3C81-03F0-431F-090A302AFCB0}"/>
              </a:ext>
            </a:extLst>
          </p:cNvPr>
          <p:cNvSpPr txBox="1"/>
          <p:nvPr/>
        </p:nvSpPr>
        <p:spPr>
          <a:xfrm>
            <a:off x="8905105" y="1566603"/>
            <a:ext cx="277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LeBlond et al. (2022)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510C71-CE75-C1D2-47C0-0A4668F37520}"/>
              </a:ext>
            </a:extLst>
          </p:cNvPr>
          <p:cNvSpPr/>
          <p:nvPr/>
        </p:nvSpPr>
        <p:spPr>
          <a:xfrm>
            <a:off x="140043" y="1425146"/>
            <a:ext cx="3885363" cy="463790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  <p:bldP spid="15" grpId="0"/>
      <p:bldP spid="16" grpId="0"/>
      <p:bldP spid="14" grpId="0"/>
      <p:bldP spid="18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0894-EE31-C164-1CFD-E12E42A7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diagram of a number of values&#10;&#10;AI-generated content may be incorrect.">
            <a:extLst>
              <a:ext uri="{FF2B5EF4-FFF2-40B4-BE49-F238E27FC236}">
                <a16:creationId xmlns:a16="http://schemas.microsoft.com/office/drawing/2014/main" id="{54B461AF-1547-89E6-323A-AE9CD685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34" y="3018181"/>
            <a:ext cx="4171952" cy="37084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7ABCC7-4AE2-8DEA-F0DD-1DC1F12FC73F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EB2FAC-517E-AD36-3F52-B549006D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Analysis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776A2-872D-1884-847C-FBCE1CD79CFF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8E61B8-95B3-022A-4599-6A31F7BDC2CB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8ED698-A179-F36D-3928-61CF3474291E}"/>
              </a:ext>
            </a:extLst>
          </p:cNvPr>
          <p:cNvSpPr txBox="1"/>
          <p:nvPr/>
        </p:nvSpPr>
        <p:spPr>
          <a:xfrm>
            <a:off x="695323" y="2128005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/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B83908-968E-433B-C2C2-F4C17BA72ECE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F244A0-3B82-EAAC-0C35-F22A15B4F62B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B77B34-BEDF-3D31-94B2-12625598FD91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CD67E8-4F57-35DD-C328-31F661B83A38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6D9BB12-CE30-6955-1CC2-F7ACCC0709FA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027CA-8D4D-1FF0-DBB1-11FE72AE4FEE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61AFB0-3A8A-C819-320D-39A38E99070A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DDE21F-8206-0C33-7222-25AA0E436358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ED71D4-9E71-7231-94EF-DFB191EB8D68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5396F8-6C6D-F63E-4DA3-2B4DFCB3CFB8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3FFF4E-C6E8-5414-E7BA-A5BD09A9E1A7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70FF60-A009-75DF-C2E3-0ED2121F8534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/,</a:t>
            </a:r>
            <a:r>
              <a:rPr lang="en-US" sz="1400" dirty="0" err="1"/>
              <a:t>eaNHP</a:t>
            </a:r>
            <a:r>
              <a:rPr lang="en-US" sz="1400" dirty="0"/>
              <a:t>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134762-E509-D71F-63D8-DE4AE5916A5C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546F189-EC49-EC4C-87F7-1DB7E48FD02F}"/>
              </a:ext>
            </a:extLst>
          </p:cNvPr>
          <p:cNvSpPr txBox="1"/>
          <p:nvPr/>
        </p:nvSpPr>
        <p:spPr>
          <a:xfrm>
            <a:off x="6551755" y="983313"/>
            <a:ext cx="5057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Fit the most complicated model possible to explain data; examine model</a:t>
            </a:r>
          </a:p>
          <a:p>
            <a:pPr marL="342900" indent="-342900" algn="ctr">
              <a:buAutoNum type="arabicPeriod"/>
            </a:pPr>
            <a:r>
              <a:rPr lang="en-US" dirty="0"/>
              <a:t>Conduct Tukey Boxplot Analysis on Residuals to Identify Outliers Replicates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11487E-5BD2-1BAF-F93F-CB04C554E1F9}"/>
              </a:ext>
            </a:extLst>
          </p:cNvPr>
          <p:cNvSpPr txBox="1"/>
          <p:nvPr/>
        </p:nvSpPr>
        <p:spPr>
          <a:xfrm>
            <a:off x="6762750" y="2314846"/>
            <a:ext cx="461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Model in R Notation</a:t>
            </a:r>
          </a:p>
          <a:p>
            <a:pPr algn="ctr"/>
            <a:r>
              <a:rPr lang="en-US" dirty="0" err="1"/>
              <a:t>NCSignal~Run</a:t>
            </a:r>
            <a:r>
              <a:rPr lang="en-US" dirty="0"/>
              <a:t>*Plate+(1|Analyst)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1EB58C-0C6B-668D-D230-2A673BB1A3B5}"/>
              </a:ext>
            </a:extLst>
          </p:cNvPr>
          <p:cNvSpPr txBox="1"/>
          <p:nvPr/>
        </p:nvSpPr>
        <p:spPr>
          <a:xfrm>
            <a:off x="8772525" y="3124190"/>
            <a:ext cx="311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Simulated 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26A2F6-8B52-9CCD-DAB2-C7190F7E8D4E}"/>
              </a:ext>
            </a:extLst>
          </p:cNvPr>
          <p:cNvSpPr txBox="1"/>
          <p:nvPr/>
        </p:nvSpPr>
        <p:spPr>
          <a:xfrm>
            <a:off x="5959335" y="5874687"/>
            <a:ext cx="1403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Julian,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B2B14-02F3-6E2E-E057-37C6F1B4B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3463137"/>
            <a:ext cx="3114106" cy="31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5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2CA15-F6BF-8C13-4CE9-60E22EEB4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5CA8E2-9CFA-D53B-8C43-89F12E4A221D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A67D5-2027-7BD6-5A00-52CCBA369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Analysis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0AC2A-68A7-5CCD-D4BF-8FAA44B24758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BF7ECA-534E-7E03-CC00-C359EC19C07A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D3795A-7671-37C7-B2EA-8AE5BFEC1CFE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8D789A-4D8E-5E06-6D3A-B5F92C02BC36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3D5538-E49E-366C-C840-699CEAECDC7D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96B04E-BE26-A3E3-0CB8-8E59128130CD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A747E1-50BD-79A2-8F15-BF7BA1C17C6B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B916B8-1286-E182-ED45-7DD333865CAE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E9FF23-E9FF-2A18-A008-11445166A8EE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59B2C2-D9DE-A44C-A45E-A2F42534F87D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64BF6E-0EDE-6062-D94F-2BB6EBFB6FB4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AAC176-38CE-FDCF-524C-D00727A0C7AD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7F0321-12BB-7402-C854-DC4B943B769D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20A8408-502E-C846-C44E-F63803785024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1E6F2E-EEB6-1964-71BB-2D2384A32B3F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/,</a:t>
            </a:r>
            <a:r>
              <a:rPr lang="en-US" sz="1400" dirty="0" err="1"/>
              <a:t>eaNHP</a:t>
            </a:r>
            <a:r>
              <a:rPr lang="en-US" sz="1400" dirty="0"/>
              <a:t>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B61C787-E816-0308-017A-ECC0E0AF63BC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6DAF68-DDF6-3F5F-B33D-BC686569BFE7}"/>
                  </a:ext>
                </a:extLst>
              </p:cNvPr>
              <p:cNvSpPr txBox="1"/>
              <p:nvPr/>
            </p:nvSpPr>
            <p:spPr>
              <a:xfrm>
                <a:off x="6034083" y="765772"/>
                <a:ext cx="6096003" cy="1776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Calculate Mean NC Pool Per Analyst-Run-Plate combination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Calculate S/N per replicate: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𝑃𝑙𝑎𝑡𝑒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Fit the most complicated model possible to explain data Conduct Tukey Outlier Analysis as before on Replicates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6DAF68-DDF6-3F5F-B33D-BC686569B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83" y="765772"/>
                <a:ext cx="6096003" cy="1776640"/>
              </a:xfrm>
              <a:prstGeom prst="rect">
                <a:avLst/>
              </a:prstGeom>
              <a:blipFill>
                <a:blip r:embed="rId2"/>
                <a:stretch>
                  <a:fillRect l="-900" t="-2062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6320B85-9D7B-6C99-386C-0B6A139F8B6B}"/>
              </a:ext>
            </a:extLst>
          </p:cNvPr>
          <p:cNvSpPr txBox="1"/>
          <p:nvPr/>
        </p:nvSpPr>
        <p:spPr>
          <a:xfrm>
            <a:off x="7534557" y="3307527"/>
            <a:ext cx="311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Simulated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37D28-DF52-434B-5455-8A6EFE3089BE}"/>
              </a:ext>
            </a:extLst>
          </p:cNvPr>
          <p:cNvSpPr txBox="1"/>
          <p:nvPr/>
        </p:nvSpPr>
        <p:spPr>
          <a:xfrm>
            <a:off x="6024560" y="2735690"/>
            <a:ext cx="6253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Model in R Notation</a:t>
            </a:r>
            <a:endParaRPr lang="sv-SE" dirty="0"/>
          </a:p>
          <a:p>
            <a:pPr algn="ctr"/>
            <a:r>
              <a:rPr lang="sv-SE" dirty="0"/>
              <a:t>log10(SNratio)~Plate*Run+(1|Analyst)+(1|CYNOID)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48F249-A9E0-DCEE-FE49-49282FE7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408" y="3631387"/>
            <a:ext cx="4923351" cy="30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7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2330</Words>
  <Application>Microsoft Office PowerPoint</Application>
  <PresentationFormat>Widescreen</PresentationFormat>
  <Paragraphs>328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Wingdings</vt:lpstr>
      <vt:lpstr>Office Theme</vt:lpstr>
      <vt:lpstr>Methods for Cutpoint Determination </vt:lpstr>
      <vt:lpstr>Outline</vt:lpstr>
      <vt:lpstr>About Me</vt:lpstr>
      <vt:lpstr>What is a cutpoint analysis?</vt:lpstr>
      <vt:lpstr>Cutpoint analyses for gene therapy products</vt:lpstr>
      <vt:lpstr>Cutpoint Workflow</vt:lpstr>
      <vt:lpstr>Cutpoint Options</vt:lpstr>
      <vt:lpstr>Cutpoint Analysis Workflow</vt:lpstr>
      <vt:lpstr>Cutpoint Analysis Workflow</vt:lpstr>
      <vt:lpstr>Cutpoint Analysis Workflow</vt:lpstr>
      <vt:lpstr>Outlier Removal May Not Be Ideal</vt:lpstr>
      <vt:lpstr>Determine Screening Cutpoints</vt:lpstr>
      <vt:lpstr>Determine Confirmatory Cutpoints</vt:lpstr>
      <vt:lpstr>Alternative: Extreme Value Theory</vt:lpstr>
      <vt:lpstr>Alternative: Bayesian Estimation of exGuassian</vt:lpstr>
      <vt:lpstr>Screening Cutpoint Results</vt:lpstr>
      <vt:lpstr>Staging Individuals By the Original Bayesian Cutpoint</vt:lpstr>
      <vt:lpstr>A Proposal for Capsid Antibody Cutpoints</vt:lpstr>
      <vt:lpstr>Conclusions</vt:lpstr>
      <vt:lpstr>Backup Slides: Estimation of Bayesian Models</vt:lpstr>
      <vt:lpstr>Backup Slides: Convergence of the Bayesian Model</vt:lpstr>
      <vt:lpstr>Backup Slides: Chain Mixing</vt:lpstr>
      <vt:lpstr>Backup Slides: Autocorrelation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Carter Daniels</dc:creator>
  <cp:lastModifiedBy>Carter Daniels</cp:lastModifiedBy>
  <cp:revision>43</cp:revision>
  <dcterms:created xsi:type="dcterms:W3CDTF">2025-05-06T23:04:37Z</dcterms:created>
  <dcterms:modified xsi:type="dcterms:W3CDTF">2025-05-19T01:41:15Z</dcterms:modified>
</cp:coreProperties>
</file>